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0" r:id="rId1"/>
  </p:sldMasterIdLst>
  <p:notesMasterIdLst>
    <p:notesMasterId r:id="rId95"/>
  </p:notesMasterIdLst>
  <p:handoutMasterIdLst>
    <p:handoutMasterId r:id="rId96"/>
  </p:handoutMasterIdLst>
  <p:sldIdLst>
    <p:sldId id="554" r:id="rId2"/>
    <p:sldId id="634" r:id="rId3"/>
    <p:sldId id="708" r:id="rId4"/>
    <p:sldId id="369" r:id="rId5"/>
    <p:sldId id="710" r:id="rId6"/>
    <p:sldId id="673" r:id="rId7"/>
    <p:sldId id="674" r:id="rId8"/>
    <p:sldId id="675" r:id="rId9"/>
    <p:sldId id="676" r:id="rId10"/>
    <p:sldId id="677" r:id="rId11"/>
    <p:sldId id="678" r:id="rId12"/>
    <p:sldId id="679" r:id="rId13"/>
    <p:sldId id="686" r:id="rId14"/>
    <p:sldId id="680" r:id="rId15"/>
    <p:sldId id="532" r:id="rId16"/>
    <p:sldId id="681" r:id="rId17"/>
    <p:sldId id="782" r:id="rId18"/>
    <p:sldId id="682" r:id="rId19"/>
    <p:sldId id="344" r:id="rId20"/>
    <p:sldId id="579" r:id="rId21"/>
    <p:sldId id="636" r:id="rId22"/>
    <p:sldId id="712" r:id="rId23"/>
    <p:sldId id="713" r:id="rId24"/>
    <p:sldId id="721" r:id="rId25"/>
    <p:sldId id="714" r:id="rId26"/>
    <p:sldId id="719" r:id="rId27"/>
    <p:sldId id="715" r:id="rId28"/>
    <p:sldId id="716" r:id="rId29"/>
    <p:sldId id="717" r:id="rId30"/>
    <p:sldId id="718" r:id="rId31"/>
    <p:sldId id="720" r:id="rId32"/>
    <p:sldId id="551" r:id="rId33"/>
    <p:sldId id="637" r:id="rId34"/>
    <p:sldId id="626" r:id="rId35"/>
    <p:sldId id="627" r:id="rId36"/>
    <p:sldId id="373" r:id="rId37"/>
    <p:sldId id="754" r:id="rId38"/>
    <p:sldId id="694" r:id="rId39"/>
    <p:sldId id="606" r:id="rId40"/>
    <p:sldId id="757" r:id="rId41"/>
    <p:sldId id="695" r:id="rId42"/>
    <p:sldId id="696" r:id="rId43"/>
    <p:sldId id="697" r:id="rId44"/>
    <p:sldId id="698" r:id="rId45"/>
    <p:sldId id="699" r:id="rId46"/>
    <p:sldId id="756" r:id="rId47"/>
    <p:sldId id="760" r:id="rId48"/>
    <p:sldId id="761" r:id="rId49"/>
    <p:sldId id="762" r:id="rId50"/>
    <p:sldId id="683" r:id="rId51"/>
    <p:sldId id="751" r:id="rId52"/>
    <p:sldId id="753" r:id="rId53"/>
    <p:sldId id="749" r:id="rId54"/>
    <p:sldId id="752" r:id="rId55"/>
    <p:sldId id="684" r:id="rId56"/>
    <p:sldId id="642" r:id="rId57"/>
    <p:sldId id="643" r:id="rId58"/>
    <p:sldId id="645" r:id="rId59"/>
    <p:sldId id="647" r:id="rId60"/>
    <p:sldId id="648" r:id="rId61"/>
    <p:sldId id="649" r:id="rId62"/>
    <p:sldId id="650" r:id="rId63"/>
    <p:sldId id="685" r:id="rId64"/>
    <p:sldId id="651" r:id="rId65"/>
    <p:sldId id="783" r:id="rId66"/>
    <p:sldId id="784" r:id="rId67"/>
    <p:sldId id="701" r:id="rId68"/>
    <p:sldId id="702" r:id="rId69"/>
    <p:sldId id="703" r:id="rId70"/>
    <p:sldId id="785" r:id="rId71"/>
    <p:sldId id="722" r:id="rId72"/>
    <p:sldId id="758" r:id="rId73"/>
    <p:sldId id="764" r:id="rId74"/>
    <p:sldId id="765" r:id="rId75"/>
    <p:sldId id="767" r:id="rId76"/>
    <p:sldId id="770" r:id="rId77"/>
    <p:sldId id="771" r:id="rId78"/>
    <p:sldId id="772" r:id="rId79"/>
    <p:sldId id="773" r:id="rId80"/>
    <p:sldId id="774" r:id="rId81"/>
    <p:sldId id="775" r:id="rId82"/>
    <p:sldId id="776" r:id="rId83"/>
    <p:sldId id="777" r:id="rId84"/>
    <p:sldId id="779" r:id="rId85"/>
    <p:sldId id="707" r:id="rId86"/>
    <p:sldId id="620" r:id="rId87"/>
    <p:sldId id="614" r:id="rId88"/>
    <p:sldId id="607" r:id="rId89"/>
    <p:sldId id="617" r:id="rId90"/>
    <p:sldId id="746" r:id="rId91"/>
    <p:sldId id="569" r:id="rId92"/>
    <p:sldId id="744" r:id="rId93"/>
    <p:sldId id="745" r:id="rId94"/>
  </p:sldIdLst>
  <p:sldSz cx="12192000" cy="6858000"/>
  <p:notesSz cx="6789738" cy="9929813"/>
  <p:defaultTextStyle>
    <a:defPPr>
      <a:defRPr lang="sv-S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3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D22"/>
    <a:srgbClr val="404040"/>
    <a:srgbClr val="F2F2F2"/>
    <a:srgbClr val="82A6E4"/>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42" autoAdjust="0"/>
    <p:restoredTop sz="82305" autoAdjust="0"/>
  </p:normalViewPr>
  <p:slideViewPr>
    <p:cSldViewPr snapToGrid="0" snapToObjects="1">
      <p:cViewPr varScale="1">
        <p:scale>
          <a:sx n="105" d="100"/>
          <a:sy n="105" d="100"/>
        </p:scale>
        <p:origin x="420" y="114"/>
      </p:cViewPr>
      <p:guideLst>
        <p:guide orient="horz" pos="2160"/>
        <p:guide pos="3840"/>
      </p:guideLst>
    </p:cSldViewPr>
  </p:slideViewPr>
  <p:outlineViewPr>
    <p:cViewPr>
      <p:scale>
        <a:sx n="33" d="100"/>
        <a:sy n="33" d="100"/>
      </p:scale>
      <p:origin x="0" y="-24678"/>
    </p:cViewPr>
  </p:outlineViewPr>
  <p:notesTextViewPr>
    <p:cViewPr>
      <p:scale>
        <a:sx n="100" d="100"/>
        <a:sy n="100" d="100"/>
      </p:scale>
      <p:origin x="0" y="0"/>
    </p:cViewPr>
  </p:notesTextViewPr>
  <p:sorterViewPr>
    <p:cViewPr>
      <p:scale>
        <a:sx n="90" d="100"/>
        <a:sy n="90" d="100"/>
      </p:scale>
      <p:origin x="0" y="5448"/>
    </p:cViewPr>
  </p:sorterViewPr>
  <p:notesViewPr>
    <p:cSldViewPr snapToGrid="0" snapToObjects="1">
      <p:cViewPr varScale="1">
        <p:scale>
          <a:sx n="82" d="100"/>
          <a:sy n="82" d="100"/>
        </p:scale>
        <p:origin x="-2376" y="-96"/>
      </p:cViewPr>
      <p:guideLst>
        <p:guide orient="horz" pos="3128"/>
        <p:guide pos="213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b="0"/>
            </a:pPr>
            <a:r>
              <a:rPr lang="ro-RO" sz="2400" b="0" noProof="0" dirty="0" smtClean="0"/>
              <a:t>Demonstrație</a:t>
            </a:r>
          </a:p>
          <a:p>
            <a:pPr>
              <a:defRPr b="0"/>
            </a:pPr>
            <a:r>
              <a:rPr lang="ro-RO" sz="2400" b="0" noProof="0" dirty="0" smtClean="0"/>
              <a:t>incendiu container 6</a:t>
            </a:r>
            <a:r>
              <a:rPr lang="ro-RO" sz="2400" b="0" baseline="0" noProof="0" dirty="0" smtClean="0"/>
              <a:t> metri </a:t>
            </a:r>
          </a:p>
          <a:p>
            <a:pPr>
              <a:defRPr b="0"/>
            </a:pPr>
            <a:endParaRPr lang="ro-RO" sz="1000" b="0" baseline="0" noProof="0" dirty="0" smtClean="0"/>
          </a:p>
          <a:p>
            <a:pPr>
              <a:defRPr b="0"/>
            </a:pPr>
            <a:r>
              <a:rPr lang="ro-RO" sz="1800" b="0" baseline="0" noProof="0" dirty="0" smtClean="0"/>
              <a:t>P</a:t>
            </a:r>
            <a:r>
              <a:rPr lang="ro-RO" sz="1800" b="0" noProof="0" dirty="0" smtClean="0"/>
              <a:t>erforarea are loc la t=12 min</a:t>
            </a:r>
            <a:endParaRPr lang="ro-RO" sz="1800" b="0" noProof="0" dirty="0"/>
          </a:p>
        </c:rich>
      </c:tx>
      <c:layout>
        <c:manualLayout>
          <c:xMode val="edge"/>
          <c:yMode val="edge"/>
          <c:x val="0.29907899134697513"/>
          <c:y val="0"/>
        </c:manualLayout>
      </c:layout>
      <c:overlay val="0"/>
    </c:title>
    <c:autoTitleDeleted val="0"/>
    <c:plotArea>
      <c:layout>
        <c:manualLayout>
          <c:layoutTarget val="inner"/>
          <c:xMode val="edge"/>
          <c:yMode val="edge"/>
          <c:x val="0.18955426100965189"/>
          <c:y val="0.26450449729361974"/>
          <c:w val="0.65268843091730766"/>
          <c:h val="0.63409358772974211"/>
        </c:manualLayout>
      </c:layout>
      <c:lineChart>
        <c:grouping val="standard"/>
        <c:varyColors val="0"/>
        <c:ser>
          <c:idx val="1"/>
          <c:order val="0"/>
          <c:tx>
            <c:strRef>
              <c:f>Blad1!$B$1</c:f>
              <c:strCache>
                <c:ptCount val="1"/>
                <c:pt idx="0">
                  <c:v>Temperature</c:v>
                </c:pt>
              </c:strCache>
            </c:strRef>
          </c:tx>
          <c:marker>
            <c:symbol val="none"/>
          </c:marker>
          <c:cat>
            <c:numRef>
              <c:f>Blad1!$A$2:$A$23</c:f>
              <c:numCache>
                <c:formatCode>General</c:formatCode>
                <c:ptCount val="2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numCache>
            </c:numRef>
          </c:cat>
          <c:val>
            <c:numRef>
              <c:f>Blad1!$B$2:$B$23</c:f>
              <c:numCache>
                <c:formatCode>General</c:formatCode>
                <c:ptCount val="22"/>
                <c:pt idx="0">
                  <c:v>10</c:v>
                </c:pt>
                <c:pt idx="1">
                  <c:v>66</c:v>
                </c:pt>
                <c:pt idx="2">
                  <c:v>95</c:v>
                </c:pt>
                <c:pt idx="3">
                  <c:v>150</c:v>
                </c:pt>
                <c:pt idx="4">
                  <c:v>220</c:v>
                </c:pt>
                <c:pt idx="5">
                  <c:v>280</c:v>
                </c:pt>
                <c:pt idx="6">
                  <c:v>410</c:v>
                </c:pt>
                <c:pt idx="7">
                  <c:v>520</c:v>
                </c:pt>
                <c:pt idx="8">
                  <c:v>600</c:v>
                </c:pt>
                <c:pt idx="9">
                  <c:v>580</c:v>
                </c:pt>
                <c:pt idx="10">
                  <c:v>680</c:v>
                </c:pt>
                <c:pt idx="11">
                  <c:v>710</c:v>
                </c:pt>
                <c:pt idx="12">
                  <c:v>200</c:v>
                </c:pt>
                <c:pt idx="13">
                  <c:v>100</c:v>
                </c:pt>
                <c:pt idx="14">
                  <c:v>190</c:v>
                </c:pt>
                <c:pt idx="15">
                  <c:v>150</c:v>
                </c:pt>
                <c:pt idx="16">
                  <c:v>100</c:v>
                </c:pt>
                <c:pt idx="17">
                  <c:v>130</c:v>
                </c:pt>
                <c:pt idx="18">
                  <c:v>70</c:v>
                </c:pt>
                <c:pt idx="19">
                  <c:v>50</c:v>
                </c:pt>
                <c:pt idx="20">
                  <c:v>40</c:v>
                </c:pt>
                <c:pt idx="21">
                  <c:v>35</c:v>
                </c:pt>
              </c:numCache>
            </c:numRef>
          </c:val>
          <c:smooth val="0"/>
        </c:ser>
        <c:dLbls>
          <c:showLegendKey val="0"/>
          <c:showVal val="0"/>
          <c:showCatName val="0"/>
          <c:showSerName val="0"/>
          <c:showPercent val="0"/>
          <c:showBubbleSize val="0"/>
        </c:dLbls>
        <c:smooth val="0"/>
        <c:axId val="249067880"/>
        <c:axId val="249068272"/>
      </c:lineChart>
      <c:catAx>
        <c:axId val="249067880"/>
        <c:scaling>
          <c:orientation val="minMax"/>
        </c:scaling>
        <c:delete val="0"/>
        <c:axPos val="b"/>
        <c:numFmt formatCode="General" sourceLinked="1"/>
        <c:majorTickMark val="none"/>
        <c:minorTickMark val="none"/>
        <c:tickLblPos val="nextTo"/>
        <c:crossAx val="249068272"/>
        <c:crosses val="autoZero"/>
        <c:auto val="0"/>
        <c:lblAlgn val="ctr"/>
        <c:lblOffset val="100"/>
        <c:noMultiLvlLbl val="0"/>
      </c:catAx>
      <c:valAx>
        <c:axId val="249068272"/>
        <c:scaling>
          <c:orientation val="minMax"/>
        </c:scaling>
        <c:delete val="0"/>
        <c:axPos val="l"/>
        <c:majorGridlines/>
        <c:title>
          <c:tx>
            <c:rich>
              <a:bodyPr/>
              <a:lstStyle/>
              <a:p>
                <a:pPr>
                  <a:defRPr b="0"/>
                </a:pPr>
                <a:r>
                  <a:rPr lang="sv-SE" b="0" dirty="0" smtClean="0"/>
                  <a:t>Temperatur</a:t>
                </a:r>
                <a:r>
                  <a:rPr lang="sv-SE" b="0" baseline="0" dirty="0" smtClean="0"/>
                  <a:t>a °</a:t>
                </a:r>
                <a:r>
                  <a:rPr lang="sv-SE" b="0" dirty="0" smtClean="0"/>
                  <a:t>C</a:t>
                </a:r>
                <a:endParaRPr lang="sv-SE" b="0" dirty="0"/>
              </a:p>
            </c:rich>
          </c:tx>
          <c:layout>
            <c:manualLayout>
              <c:xMode val="edge"/>
              <c:yMode val="edge"/>
              <c:x val="6.5054560030119751E-2"/>
              <c:y val="0.41502646349638317"/>
            </c:manualLayout>
          </c:layout>
          <c:overlay val="0"/>
        </c:title>
        <c:numFmt formatCode="General" sourceLinked="1"/>
        <c:majorTickMark val="none"/>
        <c:minorTickMark val="none"/>
        <c:tickLblPos val="nextTo"/>
        <c:crossAx val="249067880"/>
        <c:crosses val="autoZero"/>
        <c:crossBetween val="between"/>
      </c:valAx>
    </c:plotArea>
    <c:plotVisOnly val="1"/>
    <c:dispBlanksAs val="gap"/>
    <c:showDLblsOverMax val="0"/>
  </c:chart>
  <c:txPr>
    <a:bodyPr/>
    <a:lstStyle/>
    <a:p>
      <a:pPr>
        <a:defRPr sz="1800"/>
      </a:pPr>
      <a:endParaRPr lang="ro-RO"/>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0.83348</cdr:x>
      <cdr:y>0.92004</cdr:y>
    </cdr:from>
    <cdr:to>
      <cdr:x>0.96888</cdr:x>
      <cdr:y>0.9912</cdr:y>
    </cdr:to>
    <cdr:sp macro="" textlink="">
      <cdr:nvSpPr>
        <cdr:cNvPr id="2" name="textruta 1"/>
        <cdr:cNvSpPr txBox="1"/>
      </cdr:nvSpPr>
      <cdr:spPr>
        <a:xfrm xmlns:a="http://schemas.openxmlformats.org/drawingml/2006/main">
          <a:off x="6508542" y="4597875"/>
          <a:ext cx="1057316" cy="3556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sv-SE" sz="1800" dirty="0" smtClean="0"/>
            <a:t>Timp </a:t>
          </a:r>
          <a:r>
            <a:rPr lang="sv-SE" sz="1800" dirty="0"/>
            <a:t>(min)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5948" y="0"/>
            <a:ext cx="2942220" cy="496491"/>
          </a:xfrm>
          <a:prstGeom prst="rect">
            <a:avLst/>
          </a:prstGeom>
        </p:spPr>
        <p:txBody>
          <a:bodyPr vert="horz" lIns="91440" tIns="45720" rIns="91440" bIns="45720" rtlCol="0"/>
          <a:lstStyle>
            <a:lvl1pPr algn="r">
              <a:defRPr sz="1200"/>
            </a:lvl1pPr>
          </a:lstStyle>
          <a:p>
            <a:fld id="{B33A7C75-5E67-41CD-90CF-AB7D5797567E}" type="datetimeFigureOut">
              <a:rPr lang="sv-SE" smtClean="0"/>
              <a:pPr/>
              <a:t>2016-03-13</a:t>
            </a:fld>
            <a:endParaRPr lang="sv-SE"/>
          </a:p>
        </p:txBody>
      </p:sp>
      <p:sp>
        <p:nvSpPr>
          <p:cNvPr id="4" name="Platshållare för sidfot 3"/>
          <p:cNvSpPr>
            <a:spLocks noGrp="1"/>
          </p:cNvSpPr>
          <p:nvPr>
            <p:ph type="ftr" sz="quarter" idx="2"/>
          </p:nvPr>
        </p:nvSpPr>
        <p:spPr>
          <a:xfrm>
            <a:off x="0" y="9431599"/>
            <a:ext cx="2942220" cy="496491"/>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5948" y="9431599"/>
            <a:ext cx="2942220" cy="496491"/>
          </a:xfrm>
          <a:prstGeom prst="rect">
            <a:avLst/>
          </a:prstGeom>
        </p:spPr>
        <p:txBody>
          <a:bodyPr vert="horz" lIns="91440" tIns="45720" rIns="91440" bIns="45720" rtlCol="0" anchor="b"/>
          <a:lstStyle>
            <a:lvl1pPr algn="r">
              <a:defRPr sz="1200"/>
            </a:lvl1pPr>
          </a:lstStyle>
          <a:p>
            <a:fld id="{752355E1-A275-45D1-8B8E-FED3B74C1037}" type="slidenum">
              <a:rPr lang="sv-SE" smtClean="0"/>
              <a:pPr/>
              <a:t>‹#›</a:t>
            </a:fld>
            <a:endParaRPr lang="sv-SE"/>
          </a:p>
        </p:txBody>
      </p:sp>
    </p:spTree>
    <p:extLst>
      <p:ext uri="{BB962C8B-B14F-4D97-AF65-F5344CB8AC3E}">
        <p14:creationId xmlns:p14="http://schemas.microsoft.com/office/powerpoint/2010/main" val="3383974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5948" y="0"/>
            <a:ext cx="2942220" cy="496491"/>
          </a:xfrm>
          <a:prstGeom prst="rect">
            <a:avLst/>
          </a:prstGeom>
        </p:spPr>
        <p:txBody>
          <a:bodyPr vert="horz" lIns="91440" tIns="45720" rIns="91440" bIns="45720" rtlCol="0"/>
          <a:lstStyle>
            <a:lvl1pPr algn="r">
              <a:defRPr sz="1200"/>
            </a:lvl1pPr>
          </a:lstStyle>
          <a:p>
            <a:fld id="{8650F8BF-CC84-4853-A6AA-C4CDE55F8F2B}" type="datetimeFigureOut">
              <a:rPr lang="sv-SE" smtClean="0"/>
              <a:pPr/>
              <a:t>2016-03-13</a:t>
            </a:fld>
            <a:endParaRPr lang="sv-SE"/>
          </a:p>
        </p:txBody>
      </p:sp>
      <p:sp>
        <p:nvSpPr>
          <p:cNvPr id="4" name="Platshållare för bildobjekt 3"/>
          <p:cNvSpPr>
            <a:spLocks noGrp="1" noRot="1" noChangeAspect="1"/>
          </p:cNvSpPr>
          <p:nvPr>
            <p:ph type="sldImg" idx="2"/>
          </p:nvPr>
        </p:nvSpPr>
        <p:spPr>
          <a:xfrm>
            <a:off x="85725" y="744538"/>
            <a:ext cx="6618288" cy="3724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8974" y="4716661"/>
            <a:ext cx="5431790" cy="4468416"/>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31599"/>
            <a:ext cx="2942220" cy="496491"/>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5948" y="9431599"/>
            <a:ext cx="2942220" cy="496491"/>
          </a:xfrm>
          <a:prstGeom prst="rect">
            <a:avLst/>
          </a:prstGeom>
        </p:spPr>
        <p:txBody>
          <a:bodyPr vert="horz" lIns="91440" tIns="45720" rIns="91440" bIns="45720" rtlCol="0" anchor="b"/>
          <a:lstStyle>
            <a:lvl1pPr algn="r">
              <a:defRPr sz="1200"/>
            </a:lvl1pPr>
          </a:lstStyle>
          <a:p>
            <a:fld id="{68502D23-325C-415A-8432-F864D90A3097}" type="slidenum">
              <a:rPr lang="sv-SE" smtClean="0"/>
              <a:pPr/>
              <a:t>‹#›</a:t>
            </a:fld>
            <a:endParaRPr lang="sv-SE"/>
          </a:p>
        </p:txBody>
      </p:sp>
    </p:spTree>
    <p:extLst>
      <p:ext uri="{BB962C8B-B14F-4D97-AF65-F5344CB8AC3E}">
        <p14:creationId xmlns:p14="http://schemas.microsoft.com/office/powerpoint/2010/main" val="387137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pPr marL="0" indent="0">
              <a:buFontTx/>
              <a:buNone/>
            </a:pPr>
            <a:endParaRPr lang="sv-SE" baseline="0" dirty="0" smtClean="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1</a:t>
            </a:fld>
            <a:endParaRPr lang="sv-SE"/>
          </a:p>
        </p:txBody>
      </p:sp>
    </p:spTree>
    <p:extLst>
      <p:ext uri="{BB962C8B-B14F-4D97-AF65-F5344CB8AC3E}">
        <p14:creationId xmlns:p14="http://schemas.microsoft.com/office/powerpoint/2010/main" val="2326867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11</a:t>
            </a:fld>
            <a:endParaRPr lang="sv-SE"/>
          </a:p>
        </p:txBody>
      </p:sp>
    </p:spTree>
    <p:extLst>
      <p:ext uri="{BB962C8B-B14F-4D97-AF65-F5344CB8AC3E}">
        <p14:creationId xmlns:p14="http://schemas.microsoft.com/office/powerpoint/2010/main" val="4137403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r>
              <a:rPr lang="ro-RO" dirty="0" smtClean="0"/>
              <a:t>În cele mai multe situații, atacul Cobra</a:t>
            </a:r>
            <a:r>
              <a:rPr lang="ro-RO" baseline="0" dirty="0" smtClean="0"/>
              <a:t> este suficient pentru stingerea completă a incendiului. Dacă au rămas zone nestinse sau cu foc mocnit, echipajul cu aparate de respirat poate intra în incinta răcită, rapid și în siguranță, fără riscul de expunere la gaze fierbinți, </a:t>
            </a:r>
            <a:r>
              <a:rPr lang="ro-RO" baseline="0" dirty="0" err="1" smtClean="0"/>
              <a:t>backdraft</a:t>
            </a:r>
            <a:r>
              <a:rPr lang="ro-RO" baseline="0" dirty="0" smtClean="0"/>
              <a:t> sau </a:t>
            </a:r>
            <a:r>
              <a:rPr lang="ro-RO" baseline="0" dirty="0" err="1" smtClean="0"/>
              <a:t>flashover</a:t>
            </a:r>
            <a:r>
              <a:rPr lang="ro-RO" baseline="0" dirty="0" smtClean="0"/>
              <a:t>. Cu ajutorul MPN (un ajutaj ce funcționează la presiuni mai mici) vor stinge orice flăcări rămase, având un control precis al cantității de apă folosita.</a:t>
            </a:r>
          </a:p>
          <a:p>
            <a:endParaRPr lang="ro-RO" baseline="0" dirty="0" smtClean="0"/>
          </a:p>
          <a:p>
            <a:r>
              <a:rPr lang="ro-RO" baseline="0" dirty="0" smtClean="0"/>
              <a:t>Cobra nu trebuie văzută ca o alternativă completă, ci o metodă complementară luptei tradiționale cu incendiile. Avantajul important al metodei Cobra este crearea unui mediu mult mai rece pentru echipajele de atac interior, vizibilitate semnificativ îmbunătățită și scăderea serioasă a riscurilor.</a:t>
            </a:r>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12</a:t>
            </a:fld>
            <a:endParaRPr lang="sv-SE"/>
          </a:p>
        </p:txBody>
      </p:sp>
    </p:spTree>
    <p:extLst>
      <p:ext uri="{BB962C8B-B14F-4D97-AF65-F5344CB8AC3E}">
        <p14:creationId xmlns:p14="http://schemas.microsoft.com/office/powerpoint/2010/main" val="2884047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r>
              <a:rPr lang="ro-RO" dirty="0" smtClean="0"/>
              <a:t>Lupta convențională cu incendiile presupune,</a:t>
            </a:r>
            <a:r>
              <a:rPr lang="ro-RO" baseline="0" dirty="0" smtClean="0"/>
              <a:t> foarte des, intervenția interioară cu aparate de respirat. În cele mai multe cazuri, compartimentul poate avea câteva sute de grade, iar vizibilitatea va fi extrem de scăzută. </a:t>
            </a:r>
          </a:p>
          <a:p>
            <a:r>
              <a:rPr lang="ro-RO" dirty="0" smtClean="0"/>
              <a:t>Studiile</a:t>
            </a:r>
            <a:r>
              <a:rPr lang="ro-RO" baseline="0" dirty="0" smtClean="0"/>
              <a:t> recente au făcut legătura între expunerea pompierilor la gaze pe termen lung și riscul crescut de cancer în anumite forme, chiar și folosind cele mai bune aparate de respirat și echipamente de protecție.</a:t>
            </a:r>
          </a:p>
          <a:p>
            <a:r>
              <a:rPr lang="ro-RO" baseline="0" dirty="0" smtClean="0"/>
              <a:t>Tacticile tradiționale de atac interior și lupta din afara clădirii, prin ferestre etc., au ca efect ventilarea focului, ceea ce poate modifica rapid dinamica incendiului și va crește riscul de </a:t>
            </a:r>
            <a:r>
              <a:rPr lang="ro-RO" baseline="0" dirty="0" err="1" smtClean="0"/>
              <a:t>flashover</a:t>
            </a:r>
            <a:r>
              <a:rPr lang="ro-RO" baseline="0" dirty="0" smtClean="0"/>
              <a:t>.</a:t>
            </a:r>
          </a:p>
          <a:p>
            <a:r>
              <a:rPr lang="ro-RO" baseline="0" dirty="0" smtClean="0"/>
              <a:t>În intervențiile din prezent consumul de apă și spumă este foarte ridicat, iar acest lucru va produce daune importante proprietății, dar vă dăuna și mediului din cauza volumului de apă cu spumă revărsat.</a:t>
            </a:r>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13</a:t>
            </a:fld>
            <a:endParaRPr lang="sv-SE"/>
          </a:p>
        </p:txBody>
      </p:sp>
    </p:spTree>
    <p:extLst>
      <p:ext uri="{BB962C8B-B14F-4D97-AF65-F5344CB8AC3E}">
        <p14:creationId xmlns:p14="http://schemas.microsoft.com/office/powerpoint/2010/main" val="3835560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14</a:t>
            </a:fld>
            <a:endParaRPr lang="sv-SE"/>
          </a:p>
        </p:txBody>
      </p:sp>
    </p:spTree>
    <p:extLst>
      <p:ext uri="{BB962C8B-B14F-4D97-AF65-F5344CB8AC3E}">
        <p14:creationId xmlns:p14="http://schemas.microsoft.com/office/powerpoint/2010/main" val="1157376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68502D23-325C-415A-8432-F864D90A3097}" type="slidenum">
              <a:rPr lang="sv-SE" smtClean="0"/>
              <a:pPr/>
              <a:t>15</a:t>
            </a:fld>
            <a:endParaRPr lang="sv-SE"/>
          </a:p>
        </p:txBody>
      </p:sp>
    </p:spTree>
    <p:extLst>
      <p:ext uri="{BB962C8B-B14F-4D97-AF65-F5344CB8AC3E}">
        <p14:creationId xmlns:p14="http://schemas.microsoft.com/office/powerpoint/2010/main" val="866601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16</a:t>
            </a:fld>
            <a:endParaRPr lang="sv-SE"/>
          </a:p>
        </p:txBody>
      </p:sp>
    </p:spTree>
    <p:extLst>
      <p:ext uri="{BB962C8B-B14F-4D97-AF65-F5344CB8AC3E}">
        <p14:creationId xmlns:p14="http://schemas.microsoft.com/office/powerpoint/2010/main" val="862954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68502D23-325C-415A-8432-F864D90A3097}" type="slidenum">
              <a:rPr lang="sv-SE" smtClean="0"/>
              <a:pPr/>
              <a:t>17</a:t>
            </a:fld>
            <a:endParaRPr lang="sv-SE"/>
          </a:p>
        </p:txBody>
      </p:sp>
    </p:spTree>
    <p:extLst>
      <p:ext uri="{BB962C8B-B14F-4D97-AF65-F5344CB8AC3E}">
        <p14:creationId xmlns:p14="http://schemas.microsoft.com/office/powerpoint/2010/main" val="234375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18</a:t>
            </a:fld>
            <a:endParaRPr lang="sv-SE"/>
          </a:p>
        </p:txBody>
      </p:sp>
    </p:spTree>
    <p:extLst>
      <p:ext uri="{BB962C8B-B14F-4D97-AF65-F5344CB8AC3E}">
        <p14:creationId xmlns:p14="http://schemas.microsoft.com/office/powerpoint/2010/main" val="2490366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en-US"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19</a:t>
            </a:fld>
            <a:endParaRPr lang="sv-SE"/>
          </a:p>
        </p:txBody>
      </p:sp>
    </p:spTree>
    <p:extLst>
      <p:ext uri="{BB962C8B-B14F-4D97-AF65-F5344CB8AC3E}">
        <p14:creationId xmlns:p14="http://schemas.microsoft.com/office/powerpoint/2010/main" val="3785716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solidFill>
                  <a:prstClr val="black"/>
                </a:solidFill>
              </a:rPr>
              <a:pPr/>
              <a:t>23</a:t>
            </a:fld>
            <a:endParaRPr lang="sv-SE">
              <a:solidFill>
                <a:prstClr val="black"/>
              </a:solidFill>
            </a:endParaRPr>
          </a:p>
        </p:txBody>
      </p:sp>
    </p:spTree>
    <p:extLst>
      <p:ext uri="{BB962C8B-B14F-4D97-AF65-F5344CB8AC3E}">
        <p14:creationId xmlns:p14="http://schemas.microsoft.com/office/powerpoint/2010/main" val="3275497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3</a:t>
            </a:fld>
            <a:endParaRPr lang="sv-SE"/>
          </a:p>
        </p:txBody>
      </p:sp>
    </p:spTree>
    <p:extLst>
      <p:ext uri="{BB962C8B-B14F-4D97-AF65-F5344CB8AC3E}">
        <p14:creationId xmlns:p14="http://schemas.microsoft.com/office/powerpoint/2010/main" val="2463355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r>
              <a:rPr lang="ro-RO" dirty="0" smtClean="0"/>
              <a:t>Viteza picăturilor este foarte importantă. Viteza mai mare înseamnă bătaie mai mare</a:t>
            </a:r>
            <a:r>
              <a:rPr lang="ro-RO" baseline="0" dirty="0" smtClean="0"/>
              <a:t> și absorbție mai rapidă a căldurii.</a:t>
            </a:r>
          </a:p>
          <a:p>
            <a:r>
              <a:rPr lang="ro-RO" baseline="0" dirty="0" smtClean="0"/>
              <a:t>Presiunea de 300 de bari va genera o viteză foarte mare a jetului pulverizat. Cercetările efectuate au demonstrat că jetul Cobra are o viteză de 200 m/s la duză, dar și după 15 m încă va avea 5 m/s.</a:t>
            </a:r>
          </a:p>
          <a:p>
            <a:r>
              <a:rPr lang="ro-RO" baseline="0" dirty="0" smtClean="0"/>
              <a:t>Acest lucru îi oferă o bătaie de până la 60 m în compartimente, după declarațiile comandanților de incident cu experiență în utilizarea sistemului.</a:t>
            </a:r>
          </a:p>
          <a:p>
            <a:r>
              <a:rPr lang="ro-RO" baseline="0" dirty="0" smtClean="0"/>
              <a:t>De asemenea, jetul va genera turbulențe și astfel va ajunge la toate gazele fierbinți din incintă.</a:t>
            </a:r>
          </a:p>
          <a:p>
            <a:r>
              <a:rPr lang="ro-RO" baseline="0" dirty="0" smtClean="0"/>
              <a:t>Ca o comparație, sistemele cu 40 bari vor avea o viteză a picăturilor de numai 1 m/s la 2 metri de ajutaj.</a:t>
            </a:r>
            <a:endParaRPr lang="ro-RO" dirty="0" smtClean="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24</a:t>
            </a:fld>
            <a:endParaRPr lang="sv-SE"/>
          </a:p>
        </p:txBody>
      </p:sp>
    </p:spTree>
    <p:extLst>
      <p:ext uri="{BB962C8B-B14F-4D97-AF65-F5344CB8AC3E}">
        <p14:creationId xmlns:p14="http://schemas.microsoft.com/office/powerpoint/2010/main" val="955489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25</a:t>
            </a:fld>
            <a:endParaRPr lang="sv-SE"/>
          </a:p>
        </p:txBody>
      </p:sp>
    </p:spTree>
    <p:extLst>
      <p:ext uri="{BB962C8B-B14F-4D97-AF65-F5344CB8AC3E}">
        <p14:creationId xmlns:p14="http://schemas.microsoft.com/office/powerpoint/2010/main" val="1619329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dirty="0" smtClean="0"/>
              <a:t>Sistemele de stingere tradiționale au un debit foarte ridicat și o presiune foarte scăzută.</a:t>
            </a:r>
          </a:p>
        </p:txBody>
      </p:sp>
      <p:sp>
        <p:nvSpPr>
          <p:cNvPr id="4" name="Platshållare för bildnummer 3"/>
          <p:cNvSpPr>
            <a:spLocks noGrp="1"/>
          </p:cNvSpPr>
          <p:nvPr>
            <p:ph type="sldNum" sz="quarter" idx="10"/>
          </p:nvPr>
        </p:nvSpPr>
        <p:spPr/>
        <p:txBody>
          <a:bodyPr/>
          <a:lstStyle/>
          <a:p>
            <a:fld id="{68502D23-325C-415A-8432-F864D90A3097}" type="slidenum">
              <a:rPr lang="sv-SE" smtClean="0"/>
              <a:pPr/>
              <a:t>26</a:t>
            </a:fld>
            <a:endParaRPr lang="sv-SE"/>
          </a:p>
        </p:txBody>
      </p:sp>
    </p:spTree>
    <p:extLst>
      <p:ext uri="{BB962C8B-B14F-4D97-AF65-F5344CB8AC3E}">
        <p14:creationId xmlns:p14="http://schemas.microsoft.com/office/powerpoint/2010/main" val="567469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dirty="0" smtClean="0"/>
              <a:t>Suprafața</a:t>
            </a:r>
            <a:r>
              <a:rPr lang="ro-RO" baseline="0" dirty="0" smtClean="0"/>
              <a:t> totală de pulverizare a apei este un parametru critic la măsurarea eficienței stingerii. Eficiența este exponențial legată de suprafață.</a:t>
            </a:r>
          </a:p>
        </p:txBody>
      </p:sp>
      <p:sp>
        <p:nvSpPr>
          <p:cNvPr id="4" name="Platshållare för bildnummer 3"/>
          <p:cNvSpPr>
            <a:spLocks noGrp="1"/>
          </p:cNvSpPr>
          <p:nvPr>
            <p:ph type="sldNum" sz="quarter" idx="10"/>
          </p:nvPr>
        </p:nvSpPr>
        <p:spPr/>
        <p:txBody>
          <a:bodyPr/>
          <a:lstStyle/>
          <a:p>
            <a:fld id="{68502D23-325C-415A-8432-F864D90A3097}" type="slidenum">
              <a:rPr lang="sv-SE" smtClean="0"/>
              <a:pPr/>
              <a:t>27</a:t>
            </a:fld>
            <a:endParaRPr lang="sv-SE"/>
          </a:p>
        </p:txBody>
      </p:sp>
    </p:spTree>
    <p:extLst>
      <p:ext uri="{BB962C8B-B14F-4D97-AF65-F5344CB8AC3E}">
        <p14:creationId xmlns:p14="http://schemas.microsoft.com/office/powerpoint/2010/main" val="2916779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r>
              <a:rPr lang="ro-RO" dirty="0" smtClean="0"/>
              <a:t>Sistemele</a:t>
            </a:r>
            <a:r>
              <a:rPr lang="ro-RO" baseline="0" dirty="0" smtClean="0"/>
              <a:t> care se laudă cu presiune înaltă (aprox. 40 bari) vor oferi în continuare o suprafață acoperită mică și picături mari de apă. Cea mai mare parte a volumului de apă nu va avea un efect decisiv la stingerea incendiului, în schimb va cauza daune suplimentare proprietății și mediului.</a:t>
            </a:r>
            <a:endParaRPr lang="sv-SE"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28</a:t>
            </a:fld>
            <a:endParaRPr lang="sv-SE"/>
          </a:p>
        </p:txBody>
      </p:sp>
    </p:spTree>
    <p:extLst>
      <p:ext uri="{BB962C8B-B14F-4D97-AF65-F5344CB8AC3E}">
        <p14:creationId xmlns:p14="http://schemas.microsoft.com/office/powerpoint/2010/main" val="3228795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r>
              <a:rPr lang="ro-RO" dirty="0" smtClean="0"/>
              <a:t>Așa-numitele</a:t>
            </a:r>
            <a:r>
              <a:rPr lang="ro-RO" baseline="0" dirty="0" smtClean="0"/>
              <a:t> sisteme de „ultra-înaltă-presiune” (aprox. 100 bari) vor genera picături mai mici, dar suprafața acoperită va rămâne insuficientă pentru atingerea efectului ideal de stingere și răcire. Există o legătură exponențială între suprafață și eficiență.</a:t>
            </a:r>
            <a:endParaRPr lang="sv-SE"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29</a:t>
            </a:fld>
            <a:endParaRPr lang="sv-SE"/>
          </a:p>
        </p:txBody>
      </p:sp>
    </p:spTree>
    <p:extLst>
      <p:ext uri="{BB962C8B-B14F-4D97-AF65-F5344CB8AC3E}">
        <p14:creationId xmlns:p14="http://schemas.microsoft.com/office/powerpoint/2010/main" val="2774016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r>
              <a:rPr lang="ro-RO" dirty="0" smtClean="0"/>
              <a:t>Cu aceeași cantitate de apă, Cobra va genera o suprafață echivalentă cu cea a</a:t>
            </a:r>
            <a:r>
              <a:rPr lang="ro-RO" baseline="0" dirty="0" smtClean="0"/>
              <a:t> unui teren de fotbal. Dimensiunea picăturii este un element critic al performanței, iar o dimensiune cât mai mică este obținută numai prin presiuni suficient de înalte.</a:t>
            </a:r>
            <a:endParaRPr lang="sv-SE"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30</a:t>
            </a:fld>
            <a:endParaRPr lang="sv-SE"/>
          </a:p>
        </p:txBody>
      </p:sp>
    </p:spTree>
    <p:extLst>
      <p:ext uri="{BB962C8B-B14F-4D97-AF65-F5344CB8AC3E}">
        <p14:creationId xmlns:p14="http://schemas.microsoft.com/office/powerpoint/2010/main" val="752731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r>
              <a:rPr lang="ro-RO" sz="1200" kern="1200" dirty="0" smtClean="0">
                <a:solidFill>
                  <a:schemeClr val="tx1"/>
                </a:solidFill>
                <a:effectLst/>
                <a:latin typeface="+mn-lt"/>
                <a:ea typeface="+mn-ea"/>
                <a:cs typeface="+mn-cs"/>
              </a:rPr>
              <a:t>Testele efectuate de Institutul Tehnic de Cercetare (Suedia) au produs acest grafic de absorbție a căldurii, comparativ între Cobra și alte soluții de presiune scăzută.</a:t>
            </a:r>
          </a:p>
          <a:p>
            <a:r>
              <a:rPr lang="ro-RO" sz="1200" kern="1200" dirty="0" smtClean="0">
                <a:solidFill>
                  <a:schemeClr val="tx1"/>
                </a:solidFill>
                <a:effectLst/>
                <a:latin typeface="+mn-lt"/>
                <a:ea typeface="+mn-ea"/>
                <a:cs typeface="+mn-cs"/>
              </a:rPr>
              <a:t>Eficiența cobra este de 5 ori mai mare, iar asta numai datorită dimensiunii picăturilor. Luând</a:t>
            </a:r>
            <a:r>
              <a:rPr lang="ro-RO" sz="1200" kern="1200" baseline="0" dirty="0" smtClean="0">
                <a:solidFill>
                  <a:schemeClr val="tx1"/>
                </a:solidFill>
                <a:effectLst/>
                <a:latin typeface="+mn-lt"/>
                <a:ea typeface="+mn-ea"/>
                <a:cs typeface="+mn-cs"/>
              </a:rPr>
              <a:t> în calcul</a:t>
            </a:r>
            <a:r>
              <a:rPr lang="ro-RO" sz="1200" kern="1200" dirty="0" smtClean="0">
                <a:solidFill>
                  <a:schemeClr val="tx1"/>
                </a:solidFill>
                <a:effectLst/>
                <a:latin typeface="+mn-lt"/>
                <a:ea typeface="+mn-ea"/>
                <a:cs typeface="+mn-cs"/>
              </a:rPr>
              <a:t> și viteza de pulverizare net superioară, putem deduce că efectul va fi de fapt mult mai pronunțat.</a:t>
            </a:r>
          </a:p>
          <a:p>
            <a:r>
              <a:rPr lang="ro-RO" sz="1200" kern="1200" dirty="0" smtClean="0">
                <a:solidFill>
                  <a:schemeClr val="tx1"/>
                </a:solidFill>
                <a:effectLst/>
                <a:latin typeface="+mn-lt"/>
                <a:ea typeface="+mn-ea"/>
                <a:cs typeface="+mn-cs"/>
              </a:rPr>
              <a:t>Această eficiență a absorbirii căldurii confirmă afirmația că numai 5-10% din apa utilizată în lupta convențională cu incendiile are un efect real, în timp ce 90-95% din apa pulverizată de Cobra va ajuta efectiv la stingerea flăcărilor, transformându-se în aburi. De aici și diferența enormă la</a:t>
            </a:r>
            <a:r>
              <a:rPr lang="ro-RO" sz="1200" kern="1200" baseline="0" dirty="0" smtClean="0">
                <a:solidFill>
                  <a:schemeClr val="tx1"/>
                </a:solidFill>
                <a:effectLst/>
                <a:latin typeface="+mn-lt"/>
                <a:ea typeface="+mn-ea"/>
                <a:cs typeface="+mn-cs"/>
              </a:rPr>
              <a:t> capitolul</a:t>
            </a:r>
            <a:r>
              <a:rPr lang="ro-RO" sz="1200" kern="1200" dirty="0" smtClean="0">
                <a:solidFill>
                  <a:schemeClr val="tx1"/>
                </a:solidFill>
                <a:effectLst/>
                <a:latin typeface="+mn-lt"/>
                <a:ea typeface="+mn-ea"/>
                <a:cs typeface="+mn-cs"/>
              </a:rPr>
              <a:t> apă reziduală.</a:t>
            </a:r>
            <a:endParaRPr lang="sv-SE"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31</a:t>
            </a:fld>
            <a:endParaRPr lang="sv-SE"/>
          </a:p>
        </p:txBody>
      </p:sp>
    </p:spTree>
    <p:extLst>
      <p:ext uri="{BB962C8B-B14F-4D97-AF65-F5344CB8AC3E}">
        <p14:creationId xmlns:p14="http://schemas.microsoft.com/office/powerpoint/2010/main" val="2257913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3FD210-231E-4881-BA02-465643DF89F0}" type="slidenum">
              <a:rPr lang="sv-SE"/>
              <a:pPr/>
              <a:t>36</a:t>
            </a:fld>
            <a:endParaRPr lang="sv-SE"/>
          </a:p>
        </p:txBody>
      </p:sp>
      <p:sp>
        <p:nvSpPr>
          <p:cNvPr id="41986" name="Rectangle 2"/>
          <p:cNvSpPr>
            <a:spLocks noGrp="1" noRot="1" noChangeAspect="1" noChangeArrowheads="1" noTextEdit="1"/>
          </p:cNvSpPr>
          <p:nvPr>
            <p:ph type="sldImg"/>
          </p:nvPr>
        </p:nvSpPr>
        <p:spPr>
          <a:xfrm>
            <a:off x="85725" y="744538"/>
            <a:ext cx="6618288" cy="3724275"/>
          </a:xfrm>
          <a:ln/>
        </p:spPr>
      </p:sp>
      <p:sp>
        <p:nvSpPr>
          <p:cNvPr id="41987" name="Rectangle 3"/>
          <p:cNvSpPr>
            <a:spLocks noGrp="1" noChangeArrowheads="1"/>
          </p:cNvSpPr>
          <p:nvPr>
            <p:ph type="body" idx="1"/>
          </p:nvPr>
        </p:nvSpPr>
        <p:spPr/>
        <p:txBody>
          <a:bodyPr/>
          <a:lstStyle/>
          <a:p>
            <a:endParaRPr lang="sv-SE" dirty="0"/>
          </a:p>
        </p:txBody>
      </p:sp>
    </p:spTree>
    <p:extLst>
      <p:ext uri="{BB962C8B-B14F-4D97-AF65-F5344CB8AC3E}">
        <p14:creationId xmlns:p14="http://schemas.microsoft.com/office/powerpoint/2010/main" val="625082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en-US" noProof="0"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37</a:t>
            </a:fld>
            <a:endParaRPr lang="sv-SE"/>
          </a:p>
        </p:txBody>
      </p:sp>
    </p:spTree>
    <p:extLst>
      <p:ext uri="{BB962C8B-B14F-4D97-AF65-F5344CB8AC3E}">
        <p14:creationId xmlns:p14="http://schemas.microsoft.com/office/powerpoint/2010/main" val="2731644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4</a:t>
            </a:fld>
            <a:endParaRPr lang="sv-SE"/>
          </a:p>
        </p:txBody>
      </p:sp>
    </p:spTree>
    <p:extLst>
      <p:ext uri="{BB962C8B-B14F-4D97-AF65-F5344CB8AC3E}">
        <p14:creationId xmlns:p14="http://schemas.microsoft.com/office/powerpoint/2010/main" val="23020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en-US" noProof="0"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38</a:t>
            </a:fld>
            <a:endParaRPr lang="sv-SE"/>
          </a:p>
        </p:txBody>
      </p:sp>
    </p:spTree>
    <p:extLst>
      <p:ext uri="{BB962C8B-B14F-4D97-AF65-F5344CB8AC3E}">
        <p14:creationId xmlns:p14="http://schemas.microsoft.com/office/powerpoint/2010/main" val="3045092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68502D23-325C-415A-8432-F864D90A3097}" type="slidenum">
              <a:rPr lang="sv-SE" smtClean="0"/>
              <a:pPr/>
              <a:t>39</a:t>
            </a:fld>
            <a:endParaRPr lang="sv-SE"/>
          </a:p>
        </p:txBody>
      </p:sp>
    </p:spTree>
    <p:extLst>
      <p:ext uri="{BB962C8B-B14F-4D97-AF65-F5344CB8AC3E}">
        <p14:creationId xmlns:p14="http://schemas.microsoft.com/office/powerpoint/2010/main" val="2707277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68502D23-325C-415A-8432-F864D90A3097}" type="slidenum">
              <a:rPr lang="sv-SE" smtClean="0"/>
              <a:pPr/>
              <a:t>40</a:t>
            </a:fld>
            <a:endParaRPr lang="sv-SE"/>
          </a:p>
        </p:txBody>
      </p:sp>
    </p:spTree>
    <p:extLst>
      <p:ext uri="{BB962C8B-B14F-4D97-AF65-F5344CB8AC3E}">
        <p14:creationId xmlns:p14="http://schemas.microsoft.com/office/powerpoint/2010/main" val="926579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68502D23-325C-415A-8432-F864D90A3097}" type="slidenum">
              <a:rPr lang="sv-SE" smtClean="0"/>
              <a:pPr/>
              <a:t>41</a:t>
            </a:fld>
            <a:endParaRPr lang="sv-SE"/>
          </a:p>
        </p:txBody>
      </p:sp>
    </p:spTree>
    <p:extLst>
      <p:ext uri="{BB962C8B-B14F-4D97-AF65-F5344CB8AC3E}">
        <p14:creationId xmlns:p14="http://schemas.microsoft.com/office/powerpoint/2010/main" val="4110143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r>
              <a:rPr lang="ro-RO" sz="1200" b="0" i="0" u="none" strike="noStrike" kern="1200" baseline="0" dirty="0" smtClean="0">
                <a:solidFill>
                  <a:schemeClr val="tx1"/>
                </a:solidFill>
                <a:latin typeface="+mn-lt"/>
                <a:ea typeface="+mn-ea"/>
                <a:cs typeface="+mn-cs"/>
              </a:rPr>
              <a:t>Acest kit se va integra cu sistemul hidraulic deja existent în vehicul, este livrat cu interfață proprie la motorul hidraulic (montare pe pompa de înaltă presiune) și cuprinde componentele principale, inclusiv lancea de mână.</a:t>
            </a:r>
            <a:endParaRPr lang="sv-SE"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42</a:t>
            </a:fld>
            <a:endParaRPr lang="sv-SE"/>
          </a:p>
        </p:txBody>
      </p:sp>
    </p:spTree>
    <p:extLst>
      <p:ext uri="{BB962C8B-B14F-4D97-AF65-F5344CB8AC3E}">
        <p14:creationId xmlns:p14="http://schemas.microsoft.com/office/powerpoint/2010/main" val="1061416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r>
              <a:rPr lang="ro-RO" sz="1200" b="0" i="0" u="none" strike="noStrike" kern="1200" baseline="0" dirty="0" smtClean="0">
                <a:solidFill>
                  <a:schemeClr val="tx1"/>
                </a:solidFill>
                <a:latin typeface="+mn-lt"/>
                <a:ea typeface="+mn-ea"/>
                <a:cs typeface="+mn-cs"/>
              </a:rPr>
              <a:t>Acest kit include un sistem hidraulic complet compensat (</a:t>
            </a:r>
            <a:r>
              <a:rPr lang="ro-RO" sz="1200" b="0" i="0" u="none" strike="noStrike" kern="1200" baseline="0" dirty="0" err="1" smtClean="0">
                <a:solidFill>
                  <a:schemeClr val="tx1"/>
                </a:solidFill>
                <a:latin typeface="+mn-lt"/>
                <a:ea typeface="+mn-ea"/>
                <a:cs typeface="+mn-cs"/>
              </a:rPr>
              <a:t>Load</a:t>
            </a:r>
            <a:r>
              <a:rPr lang="ro-RO" sz="1200" b="0" i="0" u="none" strike="noStrike" kern="1200" baseline="0" dirty="0" smtClean="0">
                <a:solidFill>
                  <a:schemeClr val="tx1"/>
                </a:solidFill>
                <a:latin typeface="+mn-lt"/>
                <a:ea typeface="+mn-ea"/>
                <a:cs typeface="+mn-cs"/>
              </a:rPr>
              <a:t> </a:t>
            </a:r>
            <a:r>
              <a:rPr lang="ro-RO" sz="1200" b="0" i="0" u="none" strike="noStrike" kern="1200" baseline="0" dirty="0" err="1" smtClean="0">
                <a:solidFill>
                  <a:schemeClr val="tx1"/>
                </a:solidFill>
                <a:latin typeface="+mn-lt"/>
                <a:ea typeface="+mn-ea"/>
                <a:cs typeface="+mn-cs"/>
              </a:rPr>
              <a:t>Sensing</a:t>
            </a:r>
            <a:r>
              <a:rPr lang="ro-RO" sz="1200" b="0" i="0" u="none" strike="noStrike" kern="1200" baseline="0" dirty="0" smtClean="0">
                <a:solidFill>
                  <a:schemeClr val="tx1"/>
                </a:solidFill>
                <a:latin typeface="+mn-lt"/>
                <a:ea typeface="+mn-ea"/>
                <a:cs typeface="+mn-cs"/>
              </a:rPr>
              <a:t>) și interfață proprie la pompa hidraulică. Transmisia sau arborele cardanic dintre pompa hidraulică și PTO vor fi proiectate și realizate de către constructorul autospecialei.</a:t>
            </a:r>
          </a:p>
          <a:p>
            <a:endParaRPr lang="ro-RO" sz="1200" b="0" i="0" u="none" strike="noStrike" kern="1200" baseline="0" dirty="0" smtClean="0">
              <a:solidFill>
                <a:schemeClr val="tx1"/>
              </a:solidFill>
              <a:latin typeface="+mn-lt"/>
              <a:ea typeface="+mn-ea"/>
              <a:cs typeface="+mn-cs"/>
            </a:endParaRPr>
          </a:p>
          <a:p>
            <a:r>
              <a:rPr lang="it-IT" sz="1200" b="0" i="0" u="none" strike="noStrike" kern="1200" baseline="0" dirty="0" smtClean="0">
                <a:solidFill>
                  <a:schemeClr val="tx1"/>
                </a:solidFill>
                <a:latin typeface="+mn-lt"/>
                <a:ea typeface="+mn-ea"/>
                <a:cs typeface="+mn-cs"/>
              </a:rPr>
              <a:t>La cerere sunt disponibile soluții alternative pentru autoscări. Opțional, </a:t>
            </a:r>
            <a:r>
              <a:rPr lang="ro-RO" sz="1200" b="0" i="0" u="none" strike="noStrike" kern="1200" baseline="0" dirty="0" smtClean="0">
                <a:solidFill>
                  <a:schemeClr val="tx1"/>
                </a:solidFill>
                <a:latin typeface="+mn-lt"/>
                <a:ea typeface="+mn-ea"/>
                <a:cs typeface="+mn-cs"/>
              </a:rPr>
              <a:t>sistemul hidraulic compensat (</a:t>
            </a:r>
            <a:r>
              <a:rPr lang="ro-RO" sz="1200" b="0" i="0" u="none" strike="noStrike" kern="1200" baseline="0" dirty="0" err="1" smtClean="0">
                <a:solidFill>
                  <a:schemeClr val="tx1"/>
                </a:solidFill>
                <a:latin typeface="+mn-lt"/>
                <a:ea typeface="+mn-ea"/>
                <a:cs typeface="+mn-cs"/>
              </a:rPr>
              <a:t>Load</a:t>
            </a:r>
            <a:r>
              <a:rPr lang="ro-RO" sz="1200" b="0" i="0" u="none" strike="noStrike" kern="1200" baseline="0" dirty="0" smtClean="0">
                <a:solidFill>
                  <a:schemeClr val="tx1"/>
                </a:solidFill>
                <a:latin typeface="+mn-lt"/>
                <a:ea typeface="+mn-ea"/>
                <a:cs typeface="+mn-cs"/>
              </a:rPr>
              <a:t> </a:t>
            </a:r>
            <a:r>
              <a:rPr lang="ro-RO" sz="1200" b="0" i="0" u="none" strike="noStrike" kern="1200" baseline="0" dirty="0" err="1" smtClean="0">
                <a:solidFill>
                  <a:schemeClr val="tx1"/>
                </a:solidFill>
                <a:latin typeface="+mn-lt"/>
                <a:ea typeface="+mn-ea"/>
                <a:cs typeface="+mn-cs"/>
              </a:rPr>
              <a:t>Sensing</a:t>
            </a:r>
            <a:r>
              <a:rPr lang="ro-RO" sz="1200" b="0" i="0" u="none" strike="noStrike" kern="1200" baseline="0" dirty="0" smtClean="0">
                <a:solidFill>
                  <a:schemeClr val="tx1"/>
                </a:solidFill>
                <a:latin typeface="+mn-lt"/>
                <a:ea typeface="+mn-ea"/>
                <a:cs typeface="+mn-cs"/>
              </a:rPr>
              <a:t>) poate fi proiectat și utilizat ca sursă de putere pentru echipamente suplimentare, cum ar fi un generator sau un troliu. </a:t>
            </a:r>
            <a:endParaRPr lang="sv-SE"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43</a:t>
            </a:fld>
            <a:endParaRPr lang="sv-SE"/>
          </a:p>
        </p:txBody>
      </p:sp>
    </p:spTree>
    <p:extLst>
      <p:ext uri="{BB962C8B-B14F-4D97-AF65-F5344CB8AC3E}">
        <p14:creationId xmlns:p14="http://schemas.microsoft.com/office/powerpoint/2010/main" val="3617984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r>
              <a:rPr lang="ro-RO" sz="1200" b="0" i="0" u="none" strike="noStrike" kern="1200" baseline="0" dirty="0" smtClean="0">
                <a:solidFill>
                  <a:schemeClr val="tx1"/>
                </a:solidFill>
                <a:latin typeface="+mn-lt"/>
                <a:ea typeface="+mn-ea"/>
                <a:cs typeface="+mn-cs"/>
              </a:rPr>
              <a:t>Unitatea cadru C 360 D este proiectată pentru flexibilitate maximă în privința manevrabilității, </a:t>
            </a:r>
            <a:r>
              <a:rPr lang="ro-RO" sz="1200" b="0" i="0" u="none" strike="noStrike" kern="1200" baseline="0" dirty="0" err="1" smtClean="0">
                <a:solidFill>
                  <a:schemeClr val="tx1"/>
                </a:solidFill>
                <a:latin typeface="+mn-lt"/>
                <a:ea typeface="+mn-ea"/>
                <a:cs typeface="+mn-cs"/>
              </a:rPr>
              <a:t>permiţând</a:t>
            </a:r>
            <a:r>
              <a:rPr lang="ro-RO" sz="1200" b="0" i="0" u="none" strike="noStrike" kern="1200" baseline="0" dirty="0" smtClean="0">
                <a:solidFill>
                  <a:schemeClr val="tx1"/>
                </a:solidFill>
                <a:latin typeface="+mn-lt"/>
                <a:ea typeface="+mn-ea"/>
                <a:cs typeface="+mn-cs"/>
              </a:rPr>
              <a:t> transbordări facile între diferitele vehicule - aeriene, maritime, terestre - către locul incidentului.</a:t>
            </a:r>
          </a:p>
          <a:p>
            <a:endParaRPr lang="ro-RO" sz="1200" b="0" i="0" u="none" strike="noStrike" kern="1200" baseline="0" dirty="0" smtClean="0">
              <a:solidFill>
                <a:schemeClr val="tx1"/>
              </a:solidFill>
              <a:latin typeface="+mn-lt"/>
              <a:ea typeface="+mn-ea"/>
              <a:cs typeface="+mn-cs"/>
            </a:endParaRPr>
          </a:p>
          <a:p>
            <a:r>
              <a:rPr lang="ro-RO" sz="1200" b="0" i="0" u="none" strike="noStrike" kern="1200" baseline="0" dirty="0" smtClean="0">
                <a:solidFill>
                  <a:schemeClr val="tx1"/>
                </a:solidFill>
                <a:latin typeface="+mn-lt"/>
                <a:ea typeface="+mn-ea"/>
                <a:cs typeface="+mn-cs"/>
              </a:rPr>
              <a:t>Produsul este un sistem „</a:t>
            </a:r>
            <a:r>
              <a:rPr lang="ro-RO" sz="1200" b="0" i="0" u="none" strike="noStrike" kern="1200" baseline="0" dirty="0" err="1" smtClean="0">
                <a:solidFill>
                  <a:schemeClr val="tx1"/>
                </a:solidFill>
                <a:latin typeface="+mn-lt"/>
                <a:ea typeface="+mn-ea"/>
                <a:cs typeface="+mn-cs"/>
              </a:rPr>
              <a:t>heavy-duty</a:t>
            </a:r>
            <a:r>
              <a:rPr lang="ro-RO" sz="1200" b="0" i="0" u="none" strike="noStrike" kern="1200" baseline="0" dirty="0" smtClean="0">
                <a:solidFill>
                  <a:schemeClr val="tx1"/>
                </a:solidFill>
                <a:latin typeface="+mn-lt"/>
                <a:ea typeface="+mn-ea"/>
                <a:cs typeface="+mn-cs"/>
              </a:rPr>
              <a:t>” de perforare </a:t>
            </a:r>
            <a:r>
              <a:rPr lang="ro-RO" sz="1200" b="0" i="0" u="none" strike="noStrike" kern="1200" baseline="0" dirty="0" err="1" smtClean="0">
                <a:solidFill>
                  <a:schemeClr val="tx1"/>
                </a:solidFill>
                <a:latin typeface="+mn-lt"/>
                <a:ea typeface="+mn-ea"/>
                <a:cs typeface="+mn-cs"/>
              </a:rPr>
              <a:t>şi</a:t>
            </a:r>
            <a:r>
              <a:rPr lang="ro-RO" sz="1200" b="0" i="0" u="none" strike="noStrike" kern="1200" baseline="0" dirty="0" smtClean="0">
                <a:solidFill>
                  <a:schemeClr val="tx1"/>
                </a:solidFill>
                <a:latin typeface="+mn-lt"/>
                <a:ea typeface="+mn-ea"/>
                <a:cs typeface="+mn-cs"/>
              </a:rPr>
              <a:t> stingere (58 l/min) alimentat de la un motor diesel cu 4 cilindri. Este potrivit atât pentru intervențiile de salvare, cât și pentru tăiere industrială sau dezafectare, având avantajul de a tăia fără căldură.</a:t>
            </a:r>
            <a:endParaRPr lang="sv-SE"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44</a:t>
            </a:fld>
            <a:endParaRPr lang="sv-SE"/>
          </a:p>
        </p:txBody>
      </p:sp>
    </p:spTree>
    <p:extLst>
      <p:ext uri="{BB962C8B-B14F-4D97-AF65-F5344CB8AC3E}">
        <p14:creationId xmlns:p14="http://schemas.microsoft.com/office/powerpoint/2010/main" val="2242046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r>
              <a:rPr lang="ro-RO" sz="1200" b="0" i="0" u="none" strike="noStrike" kern="1200" baseline="0" dirty="0" smtClean="0">
                <a:solidFill>
                  <a:schemeClr val="tx1"/>
                </a:solidFill>
                <a:latin typeface="+mn-lt"/>
                <a:ea typeface="+mn-ea"/>
                <a:cs typeface="+mn-cs"/>
              </a:rPr>
              <a:t>Unitatea navală C 330 D este concepută pentru uz naval </a:t>
            </a:r>
            <a:r>
              <a:rPr lang="ro-RO" sz="1200" b="0" i="0" u="none" strike="noStrike" kern="1200" baseline="0" dirty="0" err="1" smtClean="0">
                <a:solidFill>
                  <a:schemeClr val="tx1"/>
                </a:solidFill>
                <a:latin typeface="+mn-lt"/>
                <a:ea typeface="+mn-ea"/>
                <a:cs typeface="+mn-cs"/>
              </a:rPr>
              <a:t>şi</a:t>
            </a:r>
            <a:r>
              <a:rPr lang="ro-RO" sz="1200" b="0" i="0" u="none" strike="noStrike" kern="1200" baseline="0" dirty="0" smtClean="0">
                <a:solidFill>
                  <a:schemeClr val="tx1"/>
                </a:solidFill>
                <a:latin typeface="+mn-lt"/>
                <a:ea typeface="+mn-ea"/>
                <a:cs typeface="+mn-cs"/>
              </a:rPr>
              <a:t> maritim: fabricată în mare parte din </a:t>
            </a:r>
            <a:r>
              <a:rPr lang="ro-RO" sz="1200" b="0" i="0" u="none" strike="noStrike" kern="1200" baseline="0" dirty="0" err="1" smtClean="0">
                <a:solidFill>
                  <a:schemeClr val="tx1"/>
                </a:solidFill>
                <a:latin typeface="+mn-lt"/>
                <a:ea typeface="+mn-ea"/>
                <a:cs typeface="+mn-cs"/>
              </a:rPr>
              <a:t>oţel</a:t>
            </a:r>
            <a:r>
              <a:rPr lang="ro-RO" sz="1200" b="0" i="0" u="none" strike="noStrike" kern="1200" baseline="0" dirty="0" smtClean="0">
                <a:solidFill>
                  <a:schemeClr val="tx1"/>
                </a:solidFill>
                <a:latin typeface="+mn-lt"/>
                <a:ea typeface="+mn-ea"/>
                <a:cs typeface="+mn-cs"/>
              </a:rPr>
              <a:t> inoxidabil, de clasificare IP înaltă, proiectată pentru rezistență la </a:t>
            </a:r>
            <a:r>
              <a:rPr lang="ro-RO" sz="1200" b="0" i="0" u="none" strike="noStrike" kern="1200" baseline="0" dirty="0" err="1" smtClean="0">
                <a:solidFill>
                  <a:schemeClr val="tx1"/>
                </a:solidFill>
                <a:latin typeface="+mn-lt"/>
                <a:ea typeface="+mn-ea"/>
                <a:cs typeface="+mn-cs"/>
              </a:rPr>
              <a:t>şocuri</a:t>
            </a:r>
            <a:r>
              <a:rPr lang="ro-RO" sz="1200" b="0" i="0" u="none" strike="noStrike" kern="1200" baseline="0" dirty="0" smtClean="0">
                <a:solidFill>
                  <a:schemeClr val="tx1"/>
                </a:solidFill>
                <a:latin typeface="+mn-lt"/>
                <a:ea typeface="+mn-ea"/>
                <a:cs typeface="+mn-cs"/>
              </a:rPr>
              <a:t>, </a:t>
            </a:r>
            <a:r>
              <a:rPr lang="ro-RO" sz="1200" b="0" i="0" u="none" strike="noStrike" kern="1200" baseline="0" dirty="0" err="1" smtClean="0">
                <a:solidFill>
                  <a:schemeClr val="tx1"/>
                </a:solidFill>
                <a:latin typeface="+mn-lt"/>
                <a:ea typeface="+mn-ea"/>
                <a:cs typeface="+mn-cs"/>
              </a:rPr>
              <a:t>permiţând</a:t>
            </a:r>
            <a:r>
              <a:rPr lang="ro-RO" sz="1200" b="0" i="0" u="none" strike="noStrike" kern="1200" baseline="0" dirty="0" smtClean="0">
                <a:solidFill>
                  <a:schemeClr val="tx1"/>
                </a:solidFill>
                <a:latin typeface="+mn-lt"/>
                <a:ea typeface="+mn-ea"/>
                <a:cs typeface="+mn-cs"/>
              </a:rPr>
              <a:t> expunerea la condiții dificile. Unitatea navală C 330 D este conformă cu standardele militare NATO </a:t>
            </a:r>
            <a:r>
              <a:rPr lang="ro-RO" sz="1200" b="0" i="0" u="none" strike="noStrike" kern="1200" baseline="0" dirty="0" err="1" smtClean="0">
                <a:solidFill>
                  <a:schemeClr val="tx1"/>
                </a:solidFill>
                <a:latin typeface="+mn-lt"/>
                <a:ea typeface="+mn-ea"/>
                <a:cs typeface="+mn-cs"/>
              </a:rPr>
              <a:t>şi</a:t>
            </a:r>
            <a:r>
              <a:rPr lang="ro-RO" sz="1200" b="0" i="0" u="none" strike="noStrike" kern="1200" baseline="0" dirty="0" smtClean="0">
                <a:solidFill>
                  <a:schemeClr val="tx1"/>
                </a:solidFill>
                <a:latin typeface="+mn-lt"/>
                <a:ea typeface="+mn-ea"/>
                <a:cs typeface="+mn-cs"/>
              </a:rPr>
              <a:t> suedeze.</a:t>
            </a:r>
          </a:p>
          <a:p>
            <a:endParaRPr lang="ro-RO" sz="1200" b="0" i="0" u="none" strike="noStrike" kern="1200" baseline="0" dirty="0" smtClean="0">
              <a:solidFill>
                <a:schemeClr val="tx1"/>
              </a:solidFill>
              <a:latin typeface="+mn-lt"/>
              <a:ea typeface="+mn-ea"/>
              <a:cs typeface="+mn-cs"/>
            </a:endParaRPr>
          </a:p>
          <a:p>
            <a:r>
              <a:rPr lang="ro-RO" sz="1200" b="0" i="0" u="none" strike="noStrike" kern="1200" baseline="0" dirty="0" smtClean="0">
                <a:solidFill>
                  <a:schemeClr val="tx1"/>
                </a:solidFill>
                <a:latin typeface="+mn-lt"/>
                <a:ea typeface="+mn-ea"/>
                <a:cs typeface="+mn-cs"/>
              </a:rPr>
              <a:t>Designul compact al unității navale C 330 D oferă flexibilitate maximă în privința manevrabilității, </a:t>
            </a:r>
            <a:r>
              <a:rPr lang="ro-RO" sz="1200" b="0" i="0" u="none" strike="noStrike" kern="1200" baseline="0" dirty="0" err="1" smtClean="0">
                <a:solidFill>
                  <a:schemeClr val="tx1"/>
                </a:solidFill>
                <a:latin typeface="+mn-lt"/>
                <a:ea typeface="+mn-ea"/>
                <a:cs typeface="+mn-cs"/>
              </a:rPr>
              <a:t>permiţând</a:t>
            </a:r>
            <a:r>
              <a:rPr lang="ro-RO" sz="1200" b="0" i="0" u="none" strike="noStrike" kern="1200" baseline="0" dirty="0" smtClean="0">
                <a:solidFill>
                  <a:schemeClr val="tx1"/>
                </a:solidFill>
                <a:latin typeface="+mn-lt"/>
                <a:ea typeface="+mn-ea"/>
                <a:cs typeface="+mn-cs"/>
              </a:rPr>
              <a:t> transbordări facile între diferitele vehicule - aeriene, maritime, terestre - către locul incidentului. </a:t>
            </a:r>
          </a:p>
          <a:p>
            <a:endParaRPr lang="ro-RO" sz="1200" b="0" i="0" u="none" strike="noStrike" kern="1200" baseline="0" dirty="0" smtClean="0">
              <a:solidFill>
                <a:schemeClr val="tx1"/>
              </a:solidFill>
              <a:latin typeface="+mn-lt"/>
              <a:ea typeface="+mn-ea"/>
              <a:cs typeface="+mn-cs"/>
            </a:endParaRPr>
          </a:p>
          <a:p>
            <a:r>
              <a:rPr lang="ro-RO" sz="1200" b="0" i="0" u="none" strike="noStrike" kern="1200" baseline="0" dirty="0" smtClean="0">
                <a:solidFill>
                  <a:schemeClr val="tx1"/>
                </a:solidFill>
                <a:latin typeface="+mn-lt"/>
                <a:ea typeface="+mn-ea"/>
                <a:cs typeface="+mn-cs"/>
              </a:rPr>
              <a:t>Aparatul este un sistem de perforare </a:t>
            </a:r>
            <a:r>
              <a:rPr lang="ro-RO" sz="1200" b="0" i="0" u="none" strike="noStrike" kern="1200" baseline="0" dirty="0" err="1" smtClean="0">
                <a:solidFill>
                  <a:schemeClr val="tx1"/>
                </a:solidFill>
                <a:latin typeface="+mn-lt"/>
                <a:ea typeface="+mn-ea"/>
                <a:cs typeface="+mn-cs"/>
              </a:rPr>
              <a:t>şi</a:t>
            </a:r>
            <a:r>
              <a:rPr lang="ro-RO" sz="1200" b="0" i="0" u="none" strike="noStrike" kern="1200" baseline="0" dirty="0" smtClean="0">
                <a:solidFill>
                  <a:schemeClr val="tx1"/>
                </a:solidFill>
                <a:latin typeface="+mn-lt"/>
                <a:ea typeface="+mn-ea"/>
                <a:cs typeface="+mn-cs"/>
              </a:rPr>
              <a:t> stingere (26 l/min) alimentat de la un motor diesel cu 4 cilindri. </a:t>
            </a:r>
            <a:endParaRPr lang="en-US" noProof="0" dirty="0" smtClean="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45</a:t>
            </a:fld>
            <a:endParaRPr lang="sv-SE"/>
          </a:p>
        </p:txBody>
      </p:sp>
    </p:spTree>
    <p:extLst>
      <p:ext uri="{BB962C8B-B14F-4D97-AF65-F5344CB8AC3E}">
        <p14:creationId xmlns:p14="http://schemas.microsoft.com/office/powerpoint/2010/main" val="37671919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sz="1200" b="0" i="0" u="none" strike="noStrike" kern="1200" baseline="0" dirty="0" smtClean="0">
                <a:solidFill>
                  <a:schemeClr val="tx1"/>
                </a:solidFill>
                <a:latin typeface="+mn-lt"/>
                <a:ea typeface="+mn-ea"/>
                <a:cs typeface="+mn-cs"/>
              </a:rPr>
              <a:t>Lungime: 750 mm	</a:t>
            </a:r>
          </a:p>
          <a:p>
            <a:endParaRPr lang="ro-RO" sz="1200" b="0" i="0" u="none" strike="noStrike" kern="1200" baseline="0" dirty="0" smtClean="0">
              <a:solidFill>
                <a:schemeClr val="tx1"/>
              </a:solidFill>
              <a:latin typeface="+mn-lt"/>
              <a:ea typeface="+mn-ea"/>
              <a:cs typeface="+mn-cs"/>
            </a:endParaRPr>
          </a:p>
          <a:p>
            <a:r>
              <a:rPr lang="ro-RO" sz="1200" b="0" i="0" u="none" strike="noStrike" kern="1200" baseline="0" dirty="0" smtClean="0">
                <a:solidFill>
                  <a:schemeClr val="tx1"/>
                </a:solidFill>
                <a:latin typeface="+mn-lt"/>
                <a:ea typeface="+mn-ea"/>
                <a:cs typeface="+mn-cs"/>
              </a:rPr>
              <a:t>Extensia pentru lance va facilita perforarea și stingerea cu sistemul coldcut™ cobra în zonele unde incendiul este dificil de accesat cu lungimea obișnuită a lăncii. Conectând extensia în vârful lăncii, apar noi oportunități de intervenție prin evitarea folosirii unei scări și poziționarea pompierului la o distanță mai sigură.</a:t>
            </a:r>
            <a:endParaRPr lang="en-US" noProof="0"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46</a:t>
            </a:fld>
            <a:endParaRPr lang="sv-SE"/>
          </a:p>
        </p:txBody>
      </p:sp>
    </p:spTree>
    <p:extLst>
      <p:ext uri="{BB962C8B-B14F-4D97-AF65-F5344CB8AC3E}">
        <p14:creationId xmlns:p14="http://schemas.microsoft.com/office/powerpoint/2010/main" val="2718724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r>
              <a:rPr lang="ro-RO" sz="1200" b="0" i="0" u="none" strike="noStrike" kern="1200" baseline="0" dirty="0" smtClean="0">
                <a:solidFill>
                  <a:schemeClr val="tx1"/>
                </a:solidFill>
                <a:latin typeface="+mn-lt"/>
                <a:ea typeface="+mn-ea"/>
                <a:cs typeface="+mn-cs"/>
              </a:rPr>
              <a:t>După atașarea coldcut™ </a:t>
            </a:r>
            <a:r>
              <a:rPr lang="ro-RO" sz="1200" b="0" i="0" u="none" strike="noStrike" kern="1200" baseline="0" dirty="0" err="1" smtClean="0">
                <a:solidFill>
                  <a:schemeClr val="tx1"/>
                </a:solidFill>
                <a:latin typeface="+mn-lt"/>
                <a:ea typeface="+mn-ea"/>
                <a:cs typeface="+mn-cs"/>
              </a:rPr>
              <a:t>Cold</a:t>
            </a:r>
            <a:r>
              <a:rPr lang="ro-RO" sz="1200" b="0" i="0" u="none" strike="noStrike" kern="1200" baseline="0" dirty="0" smtClean="0">
                <a:solidFill>
                  <a:schemeClr val="tx1"/>
                </a:solidFill>
                <a:latin typeface="+mn-lt"/>
                <a:ea typeface="+mn-ea"/>
                <a:cs typeface="+mn-cs"/>
              </a:rPr>
              <a:t> </a:t>
            </a:r>
            <a:r>
              <a:rPr lang="ro-RO" sz="1200" b="0" i="0" u="none" strike="noStrike" kern="1200" baseline="0" dirty="0" err="1" smtClean="0">
                <a:solidFill>
                  <a:schemeClr val="tx1"/>
                </a:solidFill>
                <a:latin typeface="+mn-lt"/>
                <a:ea typeface="+mn-ea"/>
                <a:cs typeface="+mn-cs"/>
              </a:rPr>
              <a:t>Tap</a:t>
            </a:r>
            <a:r>
              <a:rPr lang="ro-RO" sz="1200" b="0" i="0" u="none" strike="noStrike" kern="1200" baseline="0" dirty="0" smtClean="0">
                <a:solidFill>
                  <a:schemeClr val="tx1"/>
                </a:solidFill>
                <a:latin typeface="+mn-lt"/>
                <a:ea typeface="+mn-ea"/>
                <a:cs typeface="+mn-cs"/>
              </a:rPr>
              <a:t> la tancul cu lichid / gaz care urmează să fie evacuat, operațiunea poate fi efectuată dintr-o zonă protejată, de la o distanță sigură. Asigurați-vă că echipamentul coldcut™ </a:t>
            </a:r>
            <a:r>
              <a:rPr lang="ro-RO" sz="1200" b="0" i="0" u="none" strike="noStrike" kern="1200" baseline="0" dirty="0" err="1" smtClean="0">
                <a:solidFill>
                  <a:schemeClr val="tx1"/>
                </a:solidFill>
                <a:latin typeface="+mn-lt"/>
                <a:ea typeface="+mn-ea"/>
                <a:cs typeface="+mn-cs"/>
              </a:rPr>
              <a:t>Cold</a:t>
            </a:r>
            <a:r>
              <a:rPr lang="ro-RO" sz="1200" b="0" i="0" u="none" strike="noStrike" kern="1200" baseline="0" dirty="0" smtClean="0">
                <a:solidFill>
                  <a:schemeClr val="tx1"/>
                </a:solidFill>
                <a:latin typeface="+mn-lt"/>
                <a:ea typeface="+mn-ea"/>
                <a:cs typeface="+mn-cs"/>
              </a:rPr>
              <a:t> </a:t>
            </a:r>
            <a:r>
              <a:rPr lang="ro-RO" sz="1200" b="0" i="0" u="none" strike="noStrike" kern="1200" baseline="0" dirty="0" err="1" smtClean="0">
                <a:solidFill>
                  <a:schemeClr val="tx1"/>
                </a:solidFill>
                <a:latin typeface="+mn-lt"/>
                <a:ea typeface="+mn-ea"/>
                <a:cs typeface="+mn-cs"/>
              </a:rPr>
              <a:t>Tap</a:t>
            </a:r>
            <a:r>
              <a:rPr lang="ro-RO" sz="1200" b="0" i="0" u="none" strike="noStrike" kern="1200" baseline="0" dirty="0" smtClean="0">
                <a:solidFill>
                  <a:schemeClr val="tx1"/>
                </a:solidFill>
                <a:latin typeface="+mn-lt"/>
                <a:ea typeface="+mn-ea"/>
                <a:cs typeface="+mn-cs"/>
              </a:rPr>
              <a:t>, etanșarea folosită și linia de evacuare sunt potrivite pentru lichidul sau gazul ce se dorește evacuat.</a:t>
            </a:r>
          </a:p>
          <a:p>
            <a:endParaRPr lang="ro-RO" sz="1200" b="0" i="0" u="none" strike="noStrike" kern="1200" baseline="0" dirty="0" smtClean="0">
              <a:solidFill>
                <a:schemeClr val="tx1"/>
              </a:solidFill>
              <a:latin typeface="+mn-lt"/>
              <a:ea typeface="+mn-ea"/>
              <a:cs typeface="+mn-cs"/>
            </a:endParaRPr>
          </a:p>
          <a:p>
            <a:r>
              <a:rPr lang="ro-RO" sz="1200" b="0" i="0" u="none" strike="noStrike" kern="1200" baseline="0" dirty="0" smtClean="0">
                <a:solidFill>
                  <a:schemeClr val="tx1"/>
                </a:solidFill>
                <a:latin typeface="+mn-lt"/>
                <a:ea typeface="+mn-ea"/>
                <a:cs typeface="+mn-cs"/>
              </a:rPr>
              <a:t>Coldcut ™ </a:t>
            </a:r>
            <a:r>
              <a:rPr lang="ro-RO" sz="1200" b="0" i="0" u="none" strike="noStrike" kern="1200" baseline="0" dirty="0" err="1" smtClean="0">
                <a:solidFill>
                  <a:schemeClr val="tx1"/>
                </a:solidFill>
                <a:latin typeface="+mn-lt"/>
                <a:ea typeface="+mn-ea"/>
                <a:cs typeface="+mn-cs"/>
              </a:rPr>
              <a:t>Cold</a:t>
            </a:r>
            <a:r>
              <a:rPr lang="ro-RO" sz="1200" b="0" i="0" u="none" strike="noStrike" kern="1200" baseline="0" dirty="0" smtClean="0">
                <a:solidFill>
                  <a:schemeClr val="tx1"/>
                </a:solidFill>
                <a:latin typeface="+mn-lt"/>
                <a:ea typeface="+mn-ea"/>
                <a:cs typeface="+mn-cs"/>
              </a:rPr>
              <a:t> </a:t>
            </a:r>
            <a:r>
              <a:rPr lang="ro-RO" sz="1200" b="0" i="0" u="none" strike="noStrike" kern="1200" baseline="0" dirty="0" err="1" smtClean="0">
                <a:solidFill>
                  <a:schemeClr val="tx1"/>
                </a:solidFill>
                <a:latin typeface="+mn-lt"/>
                <a:ea typeface="+mn-ea"/>
                <a:cs typeface="+mn-cs"/>
              </a:rPr>
              <a:t>Tap</a:t>
            </a:r>
            <a:r>
              <a:rPr lang="ro-RO" sz="1200" b="0" i="0" u="none" strike="noStrike" kern="1200" baseline="0" dirty="0" smtClean="0">
                <a:solidFill>
                  <a:schemeClr val="tx1"/>
                </a:solidFill>
                <a:latin typeface="+mn-lt"/>
                <a:ea typeface="+mn-ea"/>
                <a:cs typeface="+mn-cs"/>
              </a:rPr>
              <a:t> este alimentat de la un motor hidraulic ce primește ulei de la sistemul hidraulic deja existent sau de la un bloc hidraulic auxiliar furnizat de </a:t>
            </a:r>
            <a:r>
              <a:rPr lang="ro-RO" sz="1200" b="0" i="0" u="none" strike="noStrike" kern="1200" baseline="0" dirty="0" err="1" smtClean="0">
                <a:solidFill>
                  <a:schemeClr val="tx1"/>
                </a:solidFill>
                <a:latin typeface="+mn-lt"/>
                <a:ea typeface="+mn-ea"/>
                <a:cs typeface="+mn-cs"/>
              </a:rPr>
              <a:t>Cold</a:t>
            </a:r>
            <a:r>
              <a:rPr lang="ro-RO" sz="1200" b="0" i="0" u="none" strike="noStrike" kern="1200" baseline="0" dirty="0" smtClean="0">
                <a:solidFill>
                  <a:schemeClr val="tx1"/>
                </a:solidFill>
                <a:latin typeface="+mn-lt"/>
                <a:ea typeface="+mn-ea"/>
                <a:cs typeface="+mn-cs"/>
              </a:rPr>
              <a:t> Cut </a:t>
            </a:r>
            <a:r>
              <a:rPr lang="ro-RO" sz="1200" b="0" i="0" u="none" strike="noStrike" kern="1200" baseline="0" dirty="0" err="1" smtClean="0">
                <a:solidFill>
                  <a:schemeClr val="tx1"/>
                </a:solidFill>
                <a:latin typeface="+mn-lt"/>
                <a:ea typeface="+mn-ea"/>
                <a:cs typeface="+mn-cs"/>
              </a:rPr>
              <a:t>Systems</a:t>
            </a:r>
            <a:r>
              <a:rPr lang="ro-RO" sz="1200" b="0" i="0" u="none" strike="noStrike" kern="1200" baseline="0" dirty="0" smtClean="0">
                <a:solidFill>
                  <a:schemeClr val="tx1"/>
                </a:solidFill>
                <a:latin typeface="+mn-lt"/>
                <a:ea typeface="+mn-ea"/>
                <a:cs typeface="+mn-cs"/>
              </a:rPr>
              <a:t>. Cantitatea și viteza abrazivului sunt manevrate prin control radio / control manual și o unitate separată de control a valvei hidraulice.</a:t>
            </a:r>
            <a:endParaRPr lang="en-US" noProof="0"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47</a:t>
            </a:fld>
            <a:endParaRPr lang="sv-SE"/>
          </a:p>
        </p:txBody>
      </p:sp>
    </p:spTree>
    <p:extLst>
      <p:ext uri="{BB962C8B-B14F-4D97-AF65-F5344CB8AC3E}">
        <p14:creationId xmlns:p14="http://schemas.microsoft.com/office/powerpoint/2010/main" val="3545507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Platshållare för bildobjekt 1"/>
          <p:cNvSpPr>
            <a:spLocks noGrp="1" noRot="1" noChangeAspect="1"/>
          </p:cNvSpPr>
          <p:nvPr>
            <p:ph type="sldImg"/>
          </p:nvPr>
        </p:nvSpPr>
        <p:spPr bwMode="auto">
          <a:xfrm>
            <a:off x="85725" y="744538"/>
            <a:ext cx="6618288"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2"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25603"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E4FBAD9-1342-C944-BFCD-81FCEA6D65BC}" type="slidenum">
              <a:rPr lang="sv-SE" sz="1200"/>
              <a:pPr eaLnBrk="1" hangingPunct="1"/>
              <a:t>5</a:t>
            </a:fld>
            <a:endParaRPr lang="sv-SE" sz="1200"/>
          </a:p>
        </p:txBody>
      </p:sp>
    </p:spTree>
    <p:extLst>
      <p:ext uri="{BB962C8B-B14F-4D97-AF65-F5344CB8AC3E}">
        <p14:creationId xmlns:p14="http://schemas.microsoft.com/office/powerpoint/2010/main" val="21700465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r>
              <a:rPr lang="ro-RO" sz="1200" b="0" i="0" u="none" strike="noStrike" kern="1200" baseline="0" dirty="0" smtClean="0">
                <a:solidFill>
                  <a:schemeClr val="tx1"/>
                </a:solidFill>
                <a:latin typeface="+mn-lt"/>
                <a:ea typeface="+mn-ea"/>
                <a:cs typeface="+mn-cs"/>
              </a:rPr>
              <a:t>Duza </a:t>
            </a:r>
            <a:r>
              <a:rPr lang="ro-RO" sz="1200" b="0" i="0" u="none" strike="noStrike" kern="1200" baseline="0" dirty="0" err="1" smtClean="0">
                <a:solidFill>
                  <a:schemeClr val="tx1"/>
                </a:solidFill>
                <a:latin typeface="+mn-lt"/>
                <a:ea typeface="+mn-ea"/>
                <a:cs typeface="+mn-cs"/>
              </a:rPr>
              <a:t>Cutting</a:t>
            </a:r>
            <a:r>
              <a:rPr lang="ro-RO" sz="1200" b="0" i="0" u="none" strike="noStrike" kern="1200" baseline="0" dirty="0" smtClean="0">
                <a:solidFill>
                  <a:schemeClr val="tx1"/>
                </a:solidFill>
                <a:latin typeface="+mn-lt"/>
                <a:ea typeface="+mn-ea"/>
                <a:cs typeface="+mn-cs"/>
              </a:rPr>
              <a:t> </a:t>
            </a:r>
            <a:r>
              <a:rPr lang="ro-RO" sz="1200" b="0" i="0" u="none" strike="noStrike" kern="1200" baseline="0" dirty="0" err="1" smtClean="0">
                <a:solidFill>
                  <a:schemeClr val="tx1"/>
                </a:solidFill>
                <a:latin typeface="+mn-lt"/>
                <a:ea typeface="+mn-ea"/>
                <a:cs typeface="+mn-cs"/>
              </a:rPr>
              <a:t>Frame</a:t>
            </a:r>
            <a:r>
              <a:rPr lang="ro-RO" sz="1200" b="0" i="0" u="none" strike="noStrike" kern="1200" baseline="0" dirty="0" smtClean="0">
                <a:solidFill>
                  <a:schemeClr val="tx1"/>
                </a:solidFill>
                <a:latin typeface="+mn-lt"/>
                <a:ea typeface="+mn-ea"/>
                <a:cs typeface="+mn-cs"/>
              </a:rPr>
              <a:t> se deplasează de-a lungul unei șine cu ajutorul unui motor hidraulic. Motorul este alimentat de la sistemul hidraulic deja existent sau de la un bloc hidraulic auxiliar furnizat de </a:t>
            </a:r>
            <a:r>
              <a:rPr lang="ro-RO" sz="1200" b="0" i="0" u="none" strike="noStrike" kern="1200" baseline="0" dirty="0" err="1" smtClean="0">
                <a:solidFill>
                  <a:schemeClr val="tx1"/>
                </a:solidFill>
                <a:latin typeface="+mn-lt"/>
                <a:ea typeface="+mn-ea"/>
                <a:cs typeface="+mn-cs"/>
              </a:rPr>
              <a:t>Cold</a:t>
            </a:r>
            <a:r>
              <a:rPr lang="ro-RO" sz="1200" b="0" i="0" u="none" strike="noStrike" kern="1200" baseline="0" dirty="0" smtClean="0">
                <a:solidFill>
                  <a:schemeClr val="tx1"/>
                </a:solidFill>
                <a:latin typeface="+mn-lt"/>
                <a:ea typeface="+mn-ea"/>
                <a:cs typeface="+mn-cs"/>
              </a:rPr>
              <a:t> Cut </a:t>
            </a:r>
            <a:r>
              <a:rPr lang="ro-RO" sz="1200" b="0" i="0" u="none" strike="noStrike" kern="1200" baseline="0" dirty="0" err="1" smtClean="0">
                <a:solidFill>
                  <a:schemeClr val="tx1"/>
                </a:solidFill>
                <a:latin typeface="+mn-lt"/>
                <a:ea typeface="+mn-ea"/>
                <a:cs typeface="+mn-cs"/>
              </a:rPr>
              <a:t>Systems</a:t>
            </a:r>
            <a:r>
              <a:rPr lang="ro-RO" sz="1200" b="0" i="0" u="none" strike="noStrike" kern="1200" baseline="0" dirty="0" smtClean="0">
                <a:solidFill>
                  <a:schemeClr val="tx1"/>
                </a:solidFill>
                <a:latin typeface="+mn-lt"/>
                <a:ea typeface="+mn-ea"/>
                <a:cs typeface="+mn-cs"/>
              </a:rPr>
              <a:t>. Cantitatea și viteza abrazivului sunt manevrate prin control radio / control manual și o unitate separată de control a valvei hidraulice.</a:t>
            </a:r>
            <a:endParaRPr lang="en-US" noProof="0"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48</a:t>
            </a:fld>
            <a:endParaRPr lang="sv-SE"/>
          </a:p>
        </p:txBody>
      </p:sp>
    </p:spTree>
    <p:extLst>
      <p:ext uri="{BB962C8B-B14F-4D97-AF65-F5344CB8AC3E}">
        <p14:creationId xmlns:p14="http://schemas.microsoft.com/office/powerpoint/2010/main" val="2149054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r>
              <a:rPr lang="ro-RO" sz="1200" b="0" i="0" u="none" strike="noStrike" kern="1200" baseline="0" dirty="0" smtClean="0">
                <a:solidFill>
                  <a:schemeClr val="tx1"/>
                </a:solidFill>
                <a:latin typeface="+mn-lt"/>
                <a:ea typeface="+mn-ea"/>
                <a:cs typeface="+mn-cs"/>
              </a:rPr>
              <a:t>Duza Pipe Cutter se deplasează de-a lungul a două </a:t>
            </a:r>
            <a:r>
              <a:rPr lang="ro-RO" sz="1200" b="0" i="0" u="none" strike="noStrike" kern="1200" baseline="0" dirty="0" err="1" smtClean="0">
                <a:solidFill>
                  <a:schemeClr val="tx1"/>
                </a:solidFill>
                <a:latin typeface="+mn-lt"/>
                <a:ea typeface="+mn-ea"/>
                <a:cs typeface="+mn-cs"/>
              </a:rPr>
              <a:t>lanţuri</a:t>
            </a:r>
            <a:r>
              <a:rPr lang="ro-RO" sz="1200" b="0" i="0" u="none" strike="noStrike" kern="1200" baseline="0" dirty="0" smtClean="0">
                <a:solidFill>
                  <a:schemeClr val="tx1"/>
                </a:solidFill>
                <a:latin typeface="+mn-lt"/>
                <a:ea typeface="+mn-ea"/>
                <a:cs typeface="+mn-cs"/>
              </a:rPr>
              <a:t> atașate conductei cu ajutorul unui motor hidraulic. Motorul este alimentat de la sistemul hidraulic deja existent sau de la un bloc hidraulic auxiliar furnizat de </a:t>
            </a:r>
            <a:r>
              <a:rPr lang="ro-RO" sz="1200" b="0" i="0" u="none" strike="noStrike" kern="1200" baseline="0" dirty="0" err="1" smtClean="0">
                <a:solidFill>
                  <a:schemeClr val="tx1"/>
                </a:solidFill>
                <a:latin typeface="+mn-lt"/>
                <a:ea typeface="+mn-ea"/>
                <a:cs typeface="+mn-cs"/>
              </a:rPr>
              <a:t>Cold</a:t>
            </a:r>
            <a:r>
              <a:rPr lang="ro-RO" sz="1200" b="0" i="0" u="none" strike="noStrike" kern="1200" baseline="0" dirty="0" smtClean="0">
                <a:solidFill>
                  <a:schemeClr val="tx1"/>
                </a:solidFill>
                <a:latin typeface="+mn-lt"/>
                <a:ea typeface="+mn-ea"/>
                <a:cs typeface="+mn-cs"/>
              </a:rPr>
              <a:t> Cut </a:t>
            </a:r>
            <a:r>
              <a:rPr lang="ro-RO" sz="1200" b="0" i="0" u="none" strike="noStrike" kern="1200" baseline="0" dirty="0" err="1" smtClean="0">
                <a:solidFill>
                  <a:schemeClr val="tx1"/>
                </a:solidFill>
                <a:latin typeface="+mn-lt"/>
                <a:ea typeface="+mn-ea"/>
                <a:cs typeface="+mn-cs"/>
              </a:rPr>
              <a:t>Systems</a:t>
            </a:r>
            <a:r>
              <a:rPr lang="ro-RO" sz="1200" b="0" i="0" u="none" strike="noStrike" kern="1200" baseline="0" dirty="0" smtClean="0">
                <a:solidFill>
                  <a:schemeClr val="tx1"/>
                </a:solidFill>
                <a:latin typeface="+mn-lt"/>
                <a:ea typeface="+mn-ea"/>
                <a:cs typeface="+mn-cs"/>
              </a:rPr>
              <a:t>. Cantitatea și viteza abrazivului sunt manevrate prin control radio / control manual și o unitate separată de control a valvei hidraulice.</a:t>
            </a:r>
            <a:endParaRPr lang="en-US" noProof="0"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49</a:t>
            </a:fld>
            <a:endParaRPr lang="sv-SE"/>
          </a:p>
        </p:txBody>
      </p:sp>
    </p:spTree>
    <p:extLst>
      <p:ext uri="{BB962C8B-B14F-4D97-AF65-F5344CB8AC3E}">
        <p14:creationId xmlns:p14="http://schemas.microsoft.com/office/powerpoint/2010/main" val="27566147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50</a:t>
            </a:fld>
            <a:endParaRPr lang="sv-SE"/>
          </a:p>
        </p:txBody>
      </p:sp>
    </p:spTree>
    <p:extLst>
      <p:ext uri="{BB962C8B-B14F-4D97-AF65-F5344CB8AC3E}">
        <p14:creationId xmlns:p14="http://schemas.microsoft.com/office/powerpoint/2010/main" val="37661442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r>
              <a:rPr lang="ro-RO" sz="1200" b="0" i="0" u="none" strike="noStrike" kern="1200" baseline="0" dirty="0" smtClean="0">
                <a:solidFill>
                  <a:schemeClr val="tx1"/>
                </a:solidFill>
                <a:latin typeface="+mn-lt"/>
                <a:ea typeface="+mn-ea"/>
                <a:cs typeface="+mn-cs"/>
              </a:rPr>
              <a:t>MPN (Ajutaj Multifuncțional) vine în completarea sistemului coldcut™ cobra pentru a-i extinde utilitatea și în alte tipuri de operațiuni. Având la dispoziție cele două opțiuni ale sistemului coldcut™ cobra – stingătorul cu hidroperforare și MPN – pompierii pot gestiona eficient diferite scenarii, cum ar fi incendii auto, incendii exterioare, înăbușirea flăcărilor, decontaminare și atac cu spumă.</a:t>
            </a:r>
            <a:endParaRPr lang="en-US"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51</a:t>
            </a:fld>
            <a:endParaRPr lang="sv-SE"/>
          </a:p>
        </p:txBody>
      </p:sp>
    </p:spTree>
    <p:extLst>
      <p:ext uri="{BB962C8B-B14F-4D97-AF65-F5344CB8AC3E}">
        <p14:creationId xmlns:p14="http://schemas.microsoft.com/office/powerpoint/2010/main" val="5198077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r>
              <a:rPr lang="ro-RO" sz="1200" b="0" i="0" u="none" strike="noStrike" kern="1200" baseline="0" dirty="0" smtClean="0">
                <a:solidFill>
                  <a:schemeClr val="tx1"/>
                </a:solidFill>
                <a:latin typeface="+mn-lt"/>
                <a:ea typeface="+mn-ea"/>
                <a:cs typeface="+mn-cs"/>
              </a:rPr>
              <a:t>Controlul radio, așa cum este folosit în mod normal la sistemul Cobra, nu mai este necesar la operarea MPN; în schimb, MPN este acționat hidraulic. Ajutajul va fi atașat printr-o operațiune simplă la același furtun utilizat și la stingerea cu hidroperforare, fiind furnizată aceeași cantitate de apă, dar la o presiune mai mică la pompă. Presiunea la duză variază între 3 – 22 bar, în funcție de modelul de pulverizare ales de pompier.</a:t>
            </a:r>
            <a:endParaRPr lang="en-US"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52</a:t>
            </a:fld>
            <a:endParaRPr lang="sv-SE"/>
          </a:p>
        </p:txBody>
      </p:sp>
    </p:spTree>
    <p:extLst>
      <p:ext uri="{BB962C8B-B14F-4D97-AF65-F5344CB8AC3E}">
        <p14:creationId xmlns:p14="http://schemas.microsoft.com/office/powerpoint/2010/main" val="19206719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r>
              <a:rPr lang="ro-RO" sz="1200" b="0" i="0" u="none" strike="noStrike" kern="1200" baseline="0" dirty="0" smtClean="0">
                <a:solidFill>
                  <a:schemeClr val="tx1"/>
                </a:solidFill>
                <a:latin typeface="+mn-lt"/>
                <a:ea typeface="+mn-ea"/>
                <a:cs typeface="+mn-cs"/>
              </a:rPr>
              <a:t>MPN este un ajutaj în formă de pistol cu două mânere, ce poate genera modele variabile de pulverizare. Tipul de pulverizare poate fi ajustat cu ușurință: aproape instantaneu jetul va trece de la forma compactă la pulverizare în formă conică, cu unghi de atac mare.</a:t>
            </a:r>
            <a:endParaRPr lang="en-US"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53</a:t>
            </a:fld>
            <a:endParaRPr lang="sv-SE"/>
          </a:p>
        </p:txBody>
      </p:sp>
    </p:spTree>
    <p:extLst>
      <p:ext uri="{BB962C8B-B14F-4D97-AF65-F5344CB8AC3E}">
        <p14:creationId xmlns:p14="http://schemas.microsoft.com/office/powerpoint/2010/main" val="32393236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r>
              <a:rPr lang="ro-RO" dirty="0" smtClean="0"/>
              <a:t>Spumă </a:t>
            </a:r>
            <a:r>
              <a:rPr lang="ro-RO" dirty="0" err="1" smtClean="0"/>
              <a:t>Forrex</a:t>
            </a:r>
            <a:r>
              <a:rPr lang="ro-RO" dirty="0" smtClean="0"/>
              <a:t> Clasa A, viscozitate scăzută.</a:t>
            </a:r>
            <a:endParaRPr lang="en-US"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54</a:t>
            </a:fld>
            <a:endParaRPr lang="sv-SE"/>
          </a:p>
        </p:txBody>
      </p:sp>
    </p:spTree>
    <p:extLst>
      <p:ext uri="{BB962C8B-B14F-4D97-AF65-F5344CB8AC3E}">
        <p14:creationId xmlns:p14="http://schemas.microsoft.com/office/powerpoint/2010/main" val="39822625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55</a:t>
            </a:fld>
            <a:endParaRPr lang="sv-SE"/>
          </a:p>
        </p:txBody>
      </p:sp>
    </p:spTree>
    <p:extLst>
      <p:ext uri="{BB962C8B-B14F-4D97-AF65-F5344CB8AC3E}">
        <p14:creationId xmlns:p14="http://schemas.microsoft.com/office/powerpoint/2010/main" val="41311167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56</a:t>
            </a:fld>
            <a:endParaRPr lang="sv-SE"/>
          </a:p>
        </p:txBody>
      </p:sp>
    </p:spTree>
    <p:extLst>
      <p:ext uri="{BB962C8B-B14F-4D97-AF65-F5344CB8AC3E}">
        <p14:creationId xmlns:p14="http://schemas.microsoft.com/office/powerpoint/2010/main" val="16907741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57</a:t>
            </a:fld>
            <a:endParaRPr lang="sv-SE"/>
          </a:p>
        </p:txBody>
      </p:sp>
    </p:spTree>
    <p:extLst>
      <p:ext uri="{BB962C8B-B14F-4D97-AF65-F5344CB8AC3E}">
        <p14:creationId xmlns:p14="http://schemas.microsoft.com/office/powerpoint/2010/main" val="3181251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en-US"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6</a:t>
            </a:fld>
            <a:endParaRPr lang="sv-SE"/>
          </a:p>
        </p:txBody>
      </p:sp>
    </p:spTree>
    <p:extLst>
      <p:ext uri="{BB962C8B-B14F-4D97-AF65-F5344CB8AC3E}">
        <p14:creationId xmlns:p14="http://schemas.microsoft.com/office/powerpoint/2010/main" val="11695619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63</a:t>
            </a:fld>
            <a:endParaRPr lang="sv-SE"/>
          </a:p>
        </p:txBody>
      </p:sp>
    </p:spTree>
    <p:extLst>
      <p:ext uri="{BB962C8B-B14F-4D97-AF65-F5344CB8AC3E}">
        <p14:creationId xmlns:p14="http://schemas.microsoft.com/office/powerpoint/2010/main" val="6008371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64</a:t>
            </a:fld>
            <a:endParaRPr lang="sv-SE"/>
          </a:p>
        </p:txBody>
      </p:sp>
    </p:spTree>
    <p:extLst>
      <p:ext uri="{BB962C8B-B14F-4D97-AF65-F5344CB8AC3E}">
        <p14:creationId xmlns:p14="http://schemas.microsoft.com/office/powerpoint/2010/main" val="19295073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65</a:t>
            </a:fld>
            <a:endParaRPr lang="sv-SE"/>
          </a:p>
        </p:txBody>
      </p:sp>
    </p:spTree>
    <p:extLst>
      <p:ext uri="{BB962C8B-B14F-4D97-AF65-F5344CB8AC3E}">
        <p14:creationId xmlns:p14="http://schemas.microsoft.com/office/powerpoint/2010/main" val="15804983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66</a:t>
            </a:fld>
            <a:endParaRPr lang="sv-SE"/>
          </a:p>
        </p:txBody>
      </p:sp>
    </p:spTree>
    <p:extLst>
      <p:ext uri="{BB962C8B-B14F-4D97-AF65-F5344CB8AC3E}">
        <p14:creationId xmlns:p14="http://schemas.microsoft.com/office/powerpoint/2010/main" val="16642130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67</a:t>
            </a:fld>
            <a:endParaRPr lang="sv-SE"/>
          </a:p>
        </p:txBody>
      </p:sp>
    </p:spTree>
    <p:extLst>
      <p:ext uri="{BB962C8B-B14F-4D97-AF65-F5344CB8AC3E}">
        <p14:creationId xmlns:p14="http://schemas.microsoft.com/office/powerpoint/2010/main" val="33849524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68502D23-325C-415A-8432-F864D90A3097}" type="slidenum">
              <a:rPr lang="sv-SE" smtClean="0"/>
              <a:pPr/>
              <a:t>68</a:t>
            </a:fld>
            <a:endParaRPr lang="sv-SE"/>
          </a:p>
        </p:txBody>
      </p:sp>
    </p:spTree>
    <p:extLst>
      <p:ext uri="{BB962C8B-B14F-4D97-AF65-F5344CB8AC3E}">
        <p14:creationId xmlns:p14="http://schemas.microsoft.com/office/powerpoint/2010/main" val="18944140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69</a:t>
            </a:fld>
            <a:endParaRPr lang="sv-SE"/>
          </a:p>
        </p:txBody>
      </p:sp>
    </p:spTree>
    <p:extLst>
      <p:ext uri="{BB962C8B-B14F-4D97-AF65-F5344CB8AC3E}">
        <p14:creationId xmlns:p14="http://schemas.microsoft.com/office/powerpoint/2010/main" val="20631910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68502D23-325C-415A-8432-F864D90A3097}" type="slidenum">
              <a:rPr lang="sv-SE" smtClean="0"/>
              <a:pPr/>
              <a:t>70</a:t>
            </a:fld>
            <a:endParaRPr lang="sv-SE"/>
          </a:p>
        </p:txBody>
      </p:sp>
    </p:spTree>
    <p:extLst>
      <p:ext uri="{BB962C8B-B14F-4D97-AF65-F5344CB8AC3E}">
        <p14:creationId xmlns:p14="http://schemas.microsoft.com/office/powerpoint/2010/main" val="39662019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71</a:t>
            </a:fld>
            <a:endParaRPr lang="sv-SE"/>
          </a:p>
        </p:txBody>
      </p:sp>
    </p:spTree>
    <p:extLst>
      <p:ext uri="{BB962C8B-B14F-4D97-AF65-F5344CB8AC3E}">
        <p14:creationId xmlns:p14="http://schemas.microsoft.com/office/powerpoint/2010/main" val="3769841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72</a:t>
            </a:fld>
            <a:endParaRPr lang="sv-SE"/>
          </a:p>
        </p:txBody>
      </p:sp>
    </p:spTree>
    <p:extLst>
      <p:ext uri="{BB962C8B-B14F-4D97-AF65-F5344CB8AC3E}">
        <p14:creationId xmlns:p14="http://schemas.microsoft.com/office/powerpoint/2010/main" val="869770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r>
              <a:rPr lang="ro-RO" dirty="0" smtClean="0"/>
              <a:t>Multe</a:t>
            </a:r>
            <a:r>
              <a:rPr lang="ro-RO" baseline="0" dirty="0" smtClean="0"/>
              <a:t> servicii de urgență încep intervenția prin scanarea termică a clădirii din exterior pentru a determina zonele cu focare și a stabili punctele de perforație prin care Cobra ar avea cel mai intens efect.</a:t>
            </a:r>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7</a:t>
            </a:fld>
            <a:endParaRPr lang="sv-SE"/>
          </a:p>
        </p:txBody>
      </p:sp>
    </p:spTree>
    <p:extLst>
      <p:ext uri="{BB962C8B-B14F-4D97-AF65-F5344CB8AC3E}">
        <p14:creationId xmlns:p14="http://schemas.microsoft.com/office/powerpoint/2010/main" val="3428194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73</a:t>
            </a:fld>
            <a:endParaRPr lang="sv-SE"/>
          </a:p>
        </p:txBody>
      </p:sp>
    </p:spTree>
    <p:extLst>
      <p:ext uri="{BB962C8B-B14F-4D97-AF65-F5344CB8AC3E}">
        <p14:creationId xmlns:p14="http://schemas.microsoft.com/office/powerpoint/2010/main" val="27880755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74</a:t>
            </a:fld>
            <a:endParaRPr lang="sv-SE"/>
          </a:p>
        </p:txBody>
      </p:sp>
    </p:spTree>
    <p:extLst>
      <p:ext uri="{BB962C8B-B14F-4D97-AF65-F5344CB8AC3E}">
        <p14:creationId xmlns:p14="http://schemas.microsoft.com/office/powerpoint/2010/main" val="1620011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75</a:t>
            </a:fld>
            <a:endParaRPr lang="sv-SE"/>
          </a:p>
        </p:txBody>
      </p:sp>
    </p:spTree>
    <p:extLst>
      <p:ext uri="{BB962C8B-B14F-4D97-AF65-F5344CB8AC3E}">
        <p14:creationId xmlns:p14="http://schemas.microsoft.com/office/powerpoint/2010/main" val="37778914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76</a:t>
            </a:fld>
            <a:endParaRPr lang="sv-SE"/>
          </a:p>
        </p:txBody>
      </p:sp>
    </p:spTree>
    <p:extLst>
      <p:ext uri="{BB962C8B-B14F-4D97-AF65-F5344CB8AC3E}">
        <p14:creationId xmlns:p14="http://schemas.microsoft.com/office/powerpoint/2010/main" val="8556206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77</a:t>
            </a:fld>
            <a:endParaRPr lang="sv-SE"/>
          </a:p>
        </p:txBody>
      </p:sp>
    </p:spTree>
    <p:extLst>
      <p:ext uri="{BB962C8B-B14F-4D97-AF65-F5344CB8AC3E}">
        <p14:creationId xmlns:p14="http://schemas.microsoft.com/office/powerpoint/2010/main" val="31223049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78</a:t>
            </a:fld>
            <a:endParaRPr lang="sv-SE"/>
          </a:p>
        </p:txBody>
      </p:sp>
    </p:spTree>
    <p:extLst>
      <p:ext uri="{BB962C8B-B14F-4D97-AF65-F5344CB8AC3E}">
        <p14:creationId xmlns:p14="http://schemas.microsoft.com/office/powerpoint/2010/main" val="19753948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79</a:t>
            </a:fld>
            <a:endParaRPr lang="sv-SE"/>
          </a:p>
        </p:txBody>
      </p:sp>
    </p:spTree>
    <p:extLst>
      <p:ext uri="{BB962C8B-B14F-4D97-AF65-F5344CB8AC3E}">
        <p14:creationId xmlns:p14="http://schemas.microsoft.com/office/powerpoint/2010/main" val="9951341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80</a:t>
            </a:fld>
            <a:endParaRPr lang="sv-SE"/>
          </a:p>
        </p:txBody>
      </p:sp>
    </p:spTree>
    <p:extLst>
      <p:ext uri="{BB962C8B-B14F-4D97-AF65-F5344CB8AC3E}">
        <p14:creationId xmlns:p14="http://schemas.microsoft.com/office/powerpoint/2010/main" val="19826228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81</a:t>
            </a:fld>
            <a:endParaRPr lang="sv-SE"/>
          </a:p>
        </p:txBody>
      </p:sp>
    </p:spTree>
    <p:extLst>
      <p:ext uri="{BB962C8B-B14F-4D97-AF65-F5344CB8AC3E}">
        <p14:creationId xmlns:p14="http://schemas.microsoft.com/office/powerpoint/2010/main" val="14376715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82</a:t>
            </a:fld>
            <a:endParaRPr lang="sv-SE"/>
          </a:p>
        </p:txBody>
      </p:sp>
    </p:spTree>
    <p:extLst>
      <p:ext uri="{BB962C8B-B14F-4D97-AF65-F5344CB8AC3E}">
        <p14:creationId xmlns:p14="http://schemas.microsoft.com/office/powerpoint/2010/main" val="124911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r>
              <a:rPr lang="ro-RO" dirty="0" smtClean="0"/>
              <a:t>Se</a:t>
            </a:r>
            <a:r>
              <a:rPr lang="ro-RO" baseline="0" dirty="0" smtClean="0"/>
              <a:t> va scana complet clădirea, pe toate părțile acesteia.</a:t>
            </a:r>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8</a:t>
            </a:fld>
            <a:endParaRPr lang="sv-SE"/>
          </a:p>
        </p:txBody>
      </p:sp>
    </p:spTree>
    <p:extLst>
      <p:ext uri="{BB962C8B-B14F-4D97-AF65-F5344CB8AC3E}">
        <p14:creationId xmlns:p14="http://schemas.microsoft.com/office/powerpoint/2010/main" val="34527129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83</a:t>
            </a:fld>
            <a:endParaRPr lang="sv-SE"/>
          </a:p>
        </p:txBody>
      </p:sp>
    </p:spTree>
    <p:extLst>
      <p:ext uri="{BB962C8B-B14F-4D97-AF65-F5344CB8AC3E}">
        <p14:creationId xmlns:p14="http://schemas.microsoft.com/office/powerpoint/2010/main" val="18231689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84</a:t>
            </a:fld>
            <a:endParaRPr lang="sv-SE"/>
          </a:p>
        </p:txBody>
      </p:sp>
    </p:spTree>
    <p:extLst>
      <p:ext uri="{BB962C8B-B14F-4D97-AF65-F5344CB8AC3E}">
        <p14:creationId xmlns:p14="http://schemas.microsoft.com/office/powerpoint/2010/main" val="74833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85</a:t>
            </a:fld>
            <a:endParaRPr lang="sv-SE"/>
          </a:p>
        </p:txBody>
      </p:sp>
    </p:spTree>
    <p:extLst>
      <p:ext uri="{BB962C8B-B14F-4D97-AF65-F5344CB8AC3E}">
        <p14:creationId xmlns:p14="http://schemas.microsoft.com/office/powerpoint/2010/main" val="29355807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68502D23-325C-415A-8432-F864D90A3097}" type="slidenum">
              <a:rPr lang="sv-SE" smtClean="0"/>
              <a:pPr/>
              <a:t>86</a:t>
            </a:fld>
            <a:endParaRPr lang="sv-SE"/>
          </a:p>
        </p:txBody>
      </p:sp>
    </p:spTree>
    <p:extLst>
      <p:ext uri="{BB962C8B-B14F-4D97-AF65-F5344CB8AC3E}">
        <p14:creationId xmlns:p14="http://schemas.microsoft.com/office/powerpoint/2010/main" val="21698904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502D23-325C-415A-8432-F864D90A3097}" type="slidenum">
              <a:rPr lang="sv-SE" smtClean="0"/>
              <a:pPr/>
              <a:t>88</a:t>
            </a:fld>
            <a:endParaRPr lang="sv-SE"/>
          </a:p>
        </p:txBody>
      </p:sp>
    </p:spTree>
    <p:extLst>
      <p:ext uri="{BB962C8B-B14F-4D97-AF65-F5344CB8AC3E}">
        <p14:creationId xmlns:p14="http://schemas.microsoft.com/office/powerpoint/2010/main" val="16718323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68502D23-325C-415A-8432-F864D90A3097}" type="slidenum">
              <a:rPr lang="sv-SE" smtClean="0"/>
              <a:pPr/>
              <a:t>89</a:t>
            </a:fld>
            <a:endParaRPr lang="sv-SE"/>
          </a:p>
        </p:txBody>
      </p:sp>
    </p:spTree>
    <p:extLst>
      <p:ext uri="{BB962C8B-B14F-4D97-AF65-F5344CB8AC3E}">
        <p14:creationId xmlns:p14="http://schemas.microsoft.com/office/powerpoint/2010/main" val="18293595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90</a:t>
            </a:fld>
            <a:endParaRPr lang="sv-SE"/>
          </a:p>
        </p:txBody>
      </p:sp>
    </p:spTree>
    <p:extLst>
      <p:ext uri="{BB962C8B-B14F-4D97-AF65-F5344CB8AC3E}">
        <p14:creationId xmlns:p14="http://schemas.microsoft.com/office/powerpoint/2010/main" val="41780816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5725" y="744538"/>
            <a:ext cx="6618288" cy="3724275"/>
          </a:xfrm>
        </p:spPr>
      </p:sp>
      <p:sp>
        <p:nvSpPr>
          <p:cNvPr id="3" name="Platshållare för anteckningar 2"/>
          <p:cNvSpPr>
            <a:spLocks noGrp="1"/>
          </p:cNvSpPr>
          <p:nvPr>
            <p:ph type="body" idx="1"/>
          </p:nvPr>
        </p:nvSpPr>
        <p:spPr/>
        <p:txBody>
          <a:bodyPr>
            <a:normAutofit/>
          </a:bodyPr>
          <a:lstStyle/>
          <a:p>
            <a:endParaRPr lang="en-US" dirty="0"/>
          </a:p>
        </p:txBody>
      </p:sp>
      <p:sp>
        <p:nvSpPr>
          <p:cNvPr id="4" name="Platshållare för bildnummer 3"/>
          <p:cNvSpPr>
            <a:spLocks noGrp="1"/>
          </p:cNvSpPr>
          <p:nvPr>
            <p:ph type="sldNum" sz="quarter" idx="10"/>
          </p:nvPr>
        </p:nvSpPr>
        <p:spPr/>
        <p:txBody>
          <a:bodyPr/>
          <a:lstStyle/>
          <a:p>
            <a:fld id="{68502D23-325C-415A-8432-F864D90A3097}" type="slidenum">
              <a:rPr lang="sv-SE" smtClean="0"/>
              <a:pPr/>
              <a:t>91</a:t>
            </a:fld>
            <a:endParaRPr lang="sv-SE"/>
          </a:p>
        </p:txBody>
      </p:sp>
    </p:spTree>
    <p:extLst>
      <p:ext uri="{BB962C8B-B14F-4D97-AF65-F5344CB8AC3E}">
        <p14:creationId xmlns:p14="http://schemas.microsoft.com/office/powerpoint/2010/main" val="14702510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baseline="0" dirty="0" smtClean="0"/>
          </a:p>
        </p:txBody>
      </p:sp>
      <p:sp>
        <p:nvSpPr>
          <p:cNvPr id="4" name="Slide Number Placeholder 3"/>
          <p:cNvSpPr>
            <a:spLocks noGrp="1"/>
          </p:cNvSpPr>
          <p:nvPr>
            <p:ph type="sldNum" sz="quarter" idx="10"/>
          </p:nvPr>
        </p:nvSpPr>
        <p:spPr/>
        <p:txBody>
          <a:bodyPr/>
          <a:lstStyle/>
          <a:p>
            <a:fld id="{68502D23-325C-415A-8432-F864D90A3097}" type="slidenum">
              <a:rPr lang="sv-SE" smtClean="0"/>
              <a:pPr/>
              <a:t>92</a:t>
            </a:fld>
            <a:endParaRPr lang="sv-SE"/>
          </a:p>
        </p:txBody>
      </p:sp>
    </p:spTree>
    <p:extLst>
      <p:ext uri="{BB962C8B-B14F-4D97-AF65-F5344CB8AC3E}">
        <p14:creationId xmlns:p14="http://schemas.microsoft.com/office/powerpoint/2010/main" val="1163059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r>
              <a:rPr lang="ro-RO" dirty="0" smtClean="0"/>
              <a:t>Atacul Cobra</a:t>
            </a:r>
            <a:r>
              <a:rPr lang="ro-RO" baseline="0" dirty="0" smtClean="0"/>
              <a:t> pornește după câteva secunde, pentru a limita răspândirea flăcărilor. Fără a ventila incendiul și fără a expune pompierul.</a:t>
            </a:r>
          </a:p>
          <a:p>
            <a:r>
              <a:rPr lang="ro-RO" baseline="0" dirty="0" smtClean="0"/>
              <a:t>Rapiditatea intervenției este asigurată și de furtunul de greutate redusă, ușor de manevrat. Măsoară 80m standard, dar poate fi extins la 200m.</a:t>
            </a:r>
          </a:p>
          <a:p>
            <a:r>
              <a:rPr lang="ro-RO" baseline="0" dirty="0" smtClean="0"/>
              <a:t>Sistemul cobra va pulveriza apă combinată cu un agent abraziv, la înaltă presiune, 300 bari. Astfel, orice material de construcții va fi perforat în câteva secunde, iar în interior se va genera o ceață de apă care va răci imediat incinta.</a:t>
            </a:r>
          </a:p>
          <a:p>
            <a:r>
              <a:rPr lang="ro-RO" baseline="0" dirty="0" smtClean="0"/>
              <a:t>--</a:t>
            </a:r>
          </a:p>
          <a:p>
            <a:r>
              <a:rPr lang="ro-RO" baseline="0" dirty="0" smtClean="0"/>
              <a:t>Picăturile foarte fine propulsate la o viteză extrem de ridicată vor avea un efect impresionant asupra temperaturii gazelor. Cu cât picăturile sunt mai mici și viteza mai mare, cu atât mai accentuat este efectul de răcire. Cea mai mare parte din volumul de apă introdus în incintă se va transforma în aburi.</a:t>
            </a:r>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9</a:t>
            </a:fld>
            <a:endParaRPr lang="sv-SE"/>
          </a:p>
        </p:txBody>
      </p:sp>
    </p:spTree>
    <p:extLst>
      <p:ext uri="{BB962C8B-B14F-4D97-AF65-F5344CB8AC3E}">
        <p14:creationId xmlns:p14="http://schemas.microsoft.com/office/powerpoint/2010/main" val="1909331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18288" cy="3724275"/>
          </a:xfrm>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68502D23-325C-415A-8432-F864D90A3097}" type="slidenum">
              <a:rPr lang="sv-SE" smtClean="0"/>
              <a:pPr/>
              <a:t>10</a:t>
            </a:fld>
            <a:endParaRPr lang="sv-SE"/>
          </a:p>
        </p:txBody>
      </p:sp>
    </p:spTree>
    <p:extLst>
      <p:ext uri="{BB962C8B-B14F-4D97-AF65-F5344CB8AC3E}">
        <p14:creationId xmlns:p14="http://schemas.microsoft.com/office/powerpoint/2010/main" val="404155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18114" name="Rectangle 2"/>
          <p:cNvSpPr>
            <a:spLocks noGrp="1" noChangeArrowheads="1"/>
          </p:cNvSpPr>
          <p:nvPr>
            <p:ph type="ctrTitle"/>
          </p:nvPr>
        </p:nvSpPr>
        <p:spPr>
          <a:xfrm>
            <a:off x="0" y="2417764"/>
            <a:ext cx="12192000" cy="1006475"/>
          </a:xfrm>
        </p:spPr>
        <p:txBody>
          <a:bodyPr anchor="b" anchorCtr="1"/>
          <a:lstStyle>
            <a:lvl1pPr>
              <a:defRPr sz="4400"/>
            </a:lvl1pPr>
          </a:lstStyle>
          <a:p>
            <a:r>
              <a:rPr lang="ro-RO" noProof="0" dirty="0" err="1" smtClean="0"/>
              <a:t>Klicka</a:t>
            </a:r>
            <a:r>
              <a:rPr lang="ro-RO" noProof="0" dirty="0" smtClean="0"/>
              <a:t> </a:t>
            </a:r>
            <a:r>
              <a:rPr lang="ro-RO" noProof="0" dirty="0" err="1" smtClean="0"/>
              <a:t>här</a:t>
            </a:r>
            <a:r>
              <a:rPr lang="ro-RO" noProof="0" dirty="0" smtClean="0"/>
              <a:t> </a:t>
            </a:r>
            <a:r>
              <a:rPr lang="ro-RO" noProof="0" dirty="0" err="1" smtClean="0"/>
              <a:t>för</a:t>
            </a:r>
            <a:r>
              <a:rPr lang="ro-RO" noProof="0" dirty="0" smtClean="0"/>
              <a:t> </a:t>
            </a:r>
            <a:r>
              <a:rPr lang="ro-RO" noProof="0" dirty="0" err="1" smtClean="0"/>
              <a:t>att</a:t>
            </a:r>
            <a:r>
              <a:rPr lang="ro-RO" noProof="0" dirty="0" smtClean="0"/>
              <a:t> </a:t>
            </a:r>
            <a:r>
              <a:rPr lang="ro-RO" noProof="0" dirty="0" err="1" smtClean="0"/>
              <a:t>ändra</a:t>
            </a:r>
            <a:r>
              <a:rPr lang="ro-RO" noProof="0" dirty="0" smtClean="0"/>
              <a:t> format</a:t>
            </a:r>
            <a:endParaRPr lang="ro-RO" noProof="0" dirty="0"/>
          </a:p>
        </p:txBody>
      </p:sp>
      <p:sp>
        <p:nvSpPr>
          <p:cNvPr id="218115" name="Rectangle 3"/>
          <p:cNvSpPr>
            <a:spLocks noGrp="1" noChangeArrowheads="1"/>
          </p:cNvSpPr>
          <p:nvPr>
            <p:ph type="subTitle" idx="1"/>
          </p:nvPr>
        </p:nvSpPr>
        <p:spPr>
          <a:xfrm>
            <a:off x="0" y="3424238"/>
            <a:ext cx="12192000" cy="785812"/>
          </a:xfrm>
          <a:solidFill>
            <a:schemeClr val="tx1"/>
          </a:solidFill>
        </p:spPr>
        <p:txBody>
          <a:bodyPr anchorCtr="1"/>
          <a:lstStyle>
            <a:lvl1pPr marL="0" indent="0" algn="ctr">
              <a:buFontTx/>
              <a:buNone/>
              <a:defRPr sz="3200">
                <a:solidFill>
                  <a:srgbClr val="82A6E4"/>
                </a:solidFill>
              </a:defRPr>
            </a:lvl1pPr>
          </a:lstStyle>
          <a:p>
            <a:r>
              <a:rPr lang="ro-RO" noProof="0" dirty="0" err="1" smtClean="0"/>
              <a:t>Klicka</a:t>
            </a:r>
            <a:r>
              <a:rPr lang="ro-RO" noProof="0" dirty="0" smtClean="0"/>
              <a:t> </a:t>
            </a:r>
            <a:r>
              <a:rPr lang="ro-RO" noProof="0" dirty="0" err="1" smtClean="0"/>
              <a:t>här</a:t>
            </a:r>
            <a:r>
              <a:rPr lang="ro-RO" noProof="0" dirty="0" smtClean="0"/>
              <a:t> </a:t>
            </a:r>
            <a:r>
              <a:rPr lang="ro-RO" noProof="0" dirty="0" err="1" smtClean="0"/>
              <a:t>för</a:t>
            </a:r>
            <a:r>
              <a:rPr lang="ro-RO" noProof="0" dirty="0" smtClean="0"/>
              <a:t> </a:t>
            </a:r>
            <a:r>
              <a:rPr lang="ro-RO" noProof="0" dirty="0" err="1" smtClean="0"/>
              <a:t>att</a:t>
            </a:r>
            <a:r>
              <a:rPr lang="ro-RO" noProof="0" dirty="0" smtClean="0"/>
              <a:t> </a:t>
            </a:r>
            <a:r>
              <a:rPr lang="ro-RO" noProof="0" dirty="0" err="1" smtClean="0"/>
              <a:t>ändra</a:t>
            </a:r>
            <a:r>
              <a:rPr lang="ro-RO" noProof="0" dirty="0" smtClean="0"/>
              <a:t> format </a:t>
            </a:r>
            <a:r>
              <a:rPr lang="ro-RO" noProof="0" dirty="0" err="1" smtClean="0"/>
              <a:t>på</a:t>
            </a:r>
            <a:r>
              <a:rPr lang="ro-RO" noProof="0" dirty="0" smtClean="0"/>
              <a:t> </a:t>
            </a:r>
            <a:r>
              <a:rPr lang="ro-RO" noProof="0" dirty="0" err="1" smtClean="0"/>
              <a:t>underrubrik</a:t>
            </a:r>
            <a:r>
              <a:rPr lang="ro-RO" noProof="0" dirty="0" smtClean="0"/>
              <a:t> i </a:t>
            </a:r>
            <a:r>
              <a:rPr lang="ro-RO" noProof="0" dirty="0" err="1" smtClean="0"/>
              <a:t>bakgrunden</a:t>
            </a:r>
            <a:endParaRPr lang="ro-RO" noProof="0" dirty="0"/>
          </a:p>
        </p:txBody>
      </p:sp>
      <p:sp>
        <p:nvSpPr>
          <p:cNvPr id="218116" name="Rectangle 4"/>
          <p:cNvSpPr>
            <a:spLocks noGrp="1" noChangeArrowheads="1"/>
          </p:cNvSpPr>
          <p:nvPr>
            <p:ph type="dt" sz="half" idx="2"/>
          </p:nvPr>
        </p:nvSpPr>
        <p:spPr/>
        <p:txBody>
          <a:bodyPr/>
          <a:lstStyle>
            <a:lvl1pPr>
              <a:defRPr/>
            </a:lvl1pPr>
          </a:lstStyle>
          <a:p>
            <a:endParaRPr lang="ro-RO" noProof="0" dirty="0"/>
          </a:p>
        </p:txBody>
      </p:sp>
      <p:sp>
        <p:nvSpPr>
          <p:cNvPr id="218117" name="Rectangle 5"/>
          <p:cNvSpPr>
            <a:spLocks noGrp="1" noChangeArrowheads="1"/>
          </p:cNvSpPr>
          <p:nvPr>
            <p:ph type="ftr" sz="quarter" idx="3"/>
          </p:nvPr>
        </p:nvSpPr>
        <p:spPr/>
        <p:txBody>
          <a:bodyPr/>
          <a:lstStyle>
            <a:lvl1pPr>
              <a:defRPr/>
            </a:lvl1pPr>
          </a:lstStyle>
          <a:p>
            <a:endParaRPr lang="ro-RO" noProof="0" dirty="0"/>
          </a:p>
        </p:txBody>
      </p:sp>
      <p:sp>
        <p:nvSpPr>
          <p:cNvPr id="218118" name="Rectangle 6"/>
          <p:cNvSpPr>
            <a:spLocks noGrp="1" noChangeArrowheads="1"/>
          </p:cNvSpPr>
          <p:nvPr>
            <p:ph type="sldNum" sz="quarter" idx="4"/>
          </p:nvPr>
        </p:nvSpPr>
        <p:spPr/>
        <p:txBody>
          <a:bodyPr/>
          <a:lstStyle>
            <a:lvl1pPr>
              <a:defRPr/>
            </a:lvl1pPr>
          </a:lstStyle>
          <a:p>
            <a:fld id="{E352F504-0471-47EF-8FC5-30D19B8DACC1}" type="slidenum">
              <a:rPr lang="ro-RO" noProof="0" smtClean="0"/>
              <a:pPr/>
              <a:t>‹#›</a:t>
            </a:fld>
            <a:endParaRPr lang="ro-RO" noProof="0" dirty="0"/>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endParaRPr lang="sv-SE"/>
          </a:p>
        </p:txBody>
      </p:sp>
      <p:sp>
        <p:nvSpPr>
          <p:cNvPr id="5" name="Platshållare för sidfot 4"/>
          <p:cNvSpPr>
            <a:spLocks noGrp="1"/>
          </p:cNvSpPr>
          <p:nvPr>
            <p:ph type="ftr" sz="quarter" idx="11"/>
          </p:nvPr>
        </p:nvSpPr>
        <p:spPr/>
        <p:txBody>
          <a:bodyPr/>
          <a:lstStyle>
            <a:lvl1pPr>
              <a:defRPr/>
            </a:lvl1pPr>
          </a:lstStyle>
          <a:p>
            <a:endParaRPr lang="sv-SE"/>
          </a:p>
        </p:txBody>
      </p:sp>
      <p:sp>
        <p:nvSpPr>
          <p:cNvPr id="6" name="Platshållare för bildnummer 5"/>
          <p:cNvSpPr>
            <a:spLocks noGrp="1"/>
          </p:cNvSpPr>
          <p:nvPr>
            <p:ph type="sldNum" sz="quarter" idx="12"/>
          </p:nvPr>
        </p:nvSpPr>
        <p:spPr/>
        <p:txBody>
          <a:bodyPr/>
          <a:lstStyle>
            <a:lvl1pPr>
              <a:defRPr/>
            </a:lvl1pPr>
          </a:lstStyle>
          <a:p>
            <a:fld id="{D3A510D4-5F97-4FB9-91A9-D066B1A062E0}" type="slidenum">
              <a:rPr lang="sv-SE"/>
              <a:pPr/>
              <a:t>‹#›</a:t>
            </a:fld>
            <a:endParaRPr lang="sv-SE"/>
          </a:p>
        </p:txBody>
      </p:sp>
    </p:spTree>
  </p:cSld>
  <p:clrMapOvr>
    <a:masterClrMapping/>
  </p:clrMapOvr>
  <p:transition>
    <p:dissolv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1_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endParaRPr lang="sv-SE"/>
          </a:p>
        </p:txBody>
      </p:sp>
      <p:sp>
        <p:nvSpPr>
          <p:cNvPr id="5" name="Platshållare för sidfot 4"/>
          <p:cNvSpPr>
            <a:spLocks noGrp="1"/>
          </p:cNvSpPr>
          <p:nvPr>
            <p:ph type="ftr" sz="quarter" idx="11"/>
          </p:nvPr>
        </p:nvSpPr>
        <p:spPr/>
        <p:txBody>
          <a:bodyPr/>
          <a:lstStyle>
            <a:lvl1pPr>
              <a:defRPr/>
            </a:lvl1pPr>
          </a:lstStyle>
          <a:p>
            <a:endParaRPr lang="sv-SE"/>
          </a:p>
        </p:txBody>
      </p:sp>
      <p:sp>
        <p:nvSpPr>
          <p:cNvPr id="6" name="Platshållare för bildnummer 5"/>
          <p:cNvSpPr>
            <a:spLocks noGrp="1"/>
          </p:cNvSpPr>
          <p:nvPr>
            <p:ph type="sldNum" sz="quarter" idx="12"/>
          </p:nvPr>
        </p:nvSpPr>
        <p:spPr/>
        <p:txBody>
          <a:bodyPr/>
          <a:lstStyle>
            <a:lvl1pPr>
              <a:defRPr/>
            </a:lvl1pPr>
          </a:lstStyle>
          <a:p>
            <a:fld id="{D3A510D4-5F97-4FB9-91A9-D066B1A062E0}" type="slidenum">
              <a:rPr lang="sv-SE"/>
              <a:pPr/>
              <a:t>‹#›</a:t>
            </a:fld>
            <a:endParaRPr lang="sv-SE"/>
          </a:p>
        </p:txBody>
      </p:sp>
    </p:spTree>
  </p:cSld>
  <p:clrMapOvr>
    <a:masterClrMapping/>
  </p:clrMapOvr>
  <p:transition>
    <p:dissolv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9499600" y="1"/>
            <a:ext cx="2692400" cy="608647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1416051" y="1"/>
            <a:ext cx="7880349" cy="608647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endParaRPr lang="sv-SE"/>
          </a:p>
        </p:txBody>
      </p:sp>
      <p:sp>
        <p:nvSpPr>
          <p:cNvPr id="5" name="Platshållare för sidfot 4"/>
          <p:cNvSpPr>
            <a:spLocks noGrp="1"/>
          </p:cNvSpPr>
          <p:nvPr>
            <p:ph type="ftr" sz="quarter" idx="11"/>
          </p:nvPr>
        </p:nvSpPr>
        <p:spPr/>
        <p:txBody>
          <a:bodyPr/>
          <a:lstStyle>
            <a:lvl1pPr>
              <a:defRPr/>
            </a:lvl1pPr>
          </a:lstStyle>
          <a:p>
            <a:endParaRPr lang="sv-SE"/>
          </a:p>
        </p:txBody>
      </p:sp>
      <p:sp>
        <p:nvSpPr>
          <p:cNvPr id="6" name="Platshållare för bildnummer 5"/>
          <p:cNvSpPr>
            <a:spLocks noGrp="1"/>
          </p:cNvSpPr>
          <p:nvPr>
            <p:ph type="sldNum" sz="quarter" idx="12"/>
          </p:nvPr>
        </p:nvSpPr>
        <p:spPr/>
        <p:txBody>
          <a:bodyPr/>
          <a:lstStyle>
            <a:lvl1pPr>
              <a:defRPr/>
            </a:lvl1pPr>
          </a:lstStyle>
          <a:p>
            <a:fld id="{5CC620AB-4826-400E-A862-CE5C99E314EA}" type="slidenum">
              <a:rPr lang="sv-SE"/>
              <a:pPr/>
              <a:t>‹#›</a:t>
            </a:fld>
            <a:endParaRPr lang="sv-SE"/>
          </a:p>
        </p:txBody>
      </p:sp>
    </p:spTree>
  </p:cSld>
  <p:clrMapOvr>
    <a:masterClrMapping/>
  </p:clrMapOvr>
  <p:transition>
    <p:dissolv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endParaRPr lang="sv-SE"/>
          </a:p>
        </p:txBody>
      </p:sp>
      <p:sp>
        <p:nvSpPr>
          <p:cNvPr id="5" name="Platshållare för sidfot 4"/>
          <p:cNvSpPr>
            <a:spLocks noGrp="1"/>
          </p:cNvSpPr>
          <p:nvPr>
            <p:ph type="ftr" sz="quarter" idx="11"/>
          </p:nvPr>
        </p:nvSpPr>
        <p:spPr/>
        <p:txBody>
          <a:bodyPr/>
          <a:lstStyle>
            <a:lvl1pPr>
              <a:defRPr/>
            </a:lvl1pPr>
          </a:lstStyle>
          <a:p>
            <a:endParaRPr lang="sv-SE"/>
          </a:p>
        </p:txBody>
      </p:sp>
      <p:sp>
        <p:nvSpPr>
          <p:cNvPr id="6" name="Platshållare för bildnummer 5"/>
          <p:cNvSpPr>
            <a:spLocks noGrp="1"/>
          </p:cNvSpPr>
          <p:nvPr>
            <p:ph type="sldNum" sz="quarter" idx="12"/>
          </p:nvPr>
        </p:nvSpPr>
        <p:spPr/>
        <p:txBody>
          <a:bodyPr/>
          <a:lstStyle>
            <a:lvl1pPr>
              <a:defRPr/>
            </a:lvl1pPr>
          </a:lstStyle>
          <a:p>
            <a:fld id="{4B7058F7-8547-4774-BA07-9BAF093FA1B1}" type="slidenum">
              <a:rPr lang="sv-SE"/>
              <a:pPr/>
              <a:t>‹#›</a:t>
            </a:fld>
            <a:endParaRPr lang="sv-SE"/>
          </a:p>
        </p:txBody>
      </p:sp>
    </p:spTree>
  </p:cSld>
  <p:clrMapOvr>
    <a:masterClrMapping/>
  </p:clrMapOvr>
  <p:transition>
    <p:dissolv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1"/>
            <a:ext cx="103632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endParaRPr lang="sv-SE"/>
          </a:p>
        </p:txBody>
      </p:sp>
      <p:sp>
        <p:nvSpPr>
          <p:cNvPr id="5" name="Platshållare för sidfot 4"/>
          <p:cNvSpPr>
            <a:spLocks noGrp="1"/>
          </p:cNvSpPr>
          <p:nvPr>
            <p:ph type="ftr" sz="quarter" idx="11"/>
          </p:nvPr>
        </p:nvSpPr>
        <p:spPr/>
        <p:txBody>
          <a:bodyPr/>
          <a:lstStyle>
            <a:lvl1pPr>
              <a:defRPr/>
            </a:lvl1pPr>
          </a:lstStyle>
          <a:p>
            <a:endParaRPr lang="sv-SE"/>
          </a:p>
        </p:txBody>
      </p:sp>
      <p:sp>
        <p:nvSpPr>
          <p:cNvPr id="6" name="Platshållare för bildnummer 5"/>
          <p:cNvSpPr>
            <a:spLocks noGrp="1"/>
          </p:cNvSpPr>
          <p:nvPr>
            <p:ph type="sldNum" sz="quarter" idx="12"/>
          </p:nvPr>
        </p:nvSpPr>
        <p:spPr/>
        <p:txBody>
          <a:bodyPr/>
          <a:lstStyle>
            <a:lvl1pPr>
              <a:defRPr/>
            </a:lvl1pPr>
          </a:lstStyle>
          <a:p>
            <a:fld id="{B0052210-84FB-45E0-8388-FCFC51B0823E}" type="slidenum">
              <a:rPr lang="sv-SE"/>
              <a:pPr/>
              <a:t>‹#›</a:t>
            </a:fld>
            <a:endParaRPr lang="sv-SE"/>
          </a:p>
        </p:txBody>
      </p:sp>
    </p:spTree>
  </p:cSld>
  <p:clrMapOvr>
    <a:masterClrMapping/>
  </p:clrMapOvr>
  <p:transition>
    <p:dissolv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1695451" y="1560513"/>
            <a:ext cx="5031316"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929967" y="1560513"/>
            <a:ext cx="5031317"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lvl1pPr>
              <a:defRPr/>
            </a:lvl1pPr>
          </a:lstStyle>
          <a:p>
            <a:endParaRPr lang="sv-SE"/>
          </a:p>
        </p:txBody>
      </p:sp>
      <p:sp>
        <p:nvSpPr>
          <p:cNvPr id="6" name="Platshållare för sidfot 5"/>
          <p:cNvSpPr>
            <a:spLocks noGrp="1"/>
          </p:cNvSpPr>
          <p:nvPr>
            <p:ph type="ftr" sz="quarter" idx="11"/>
          </p:nvPr>
        </p:nvSpPr>
        <p:spPr/>
        <p:txBody>
          <a:bodyPr/>
          <a:lstStyle>
            <a:lvl1pPr>
              <a:defRPr/>
            </a:lvl1pPr>
          </a:lstStyle>
          <a:p>
            <a:endParaRPr lang="sv-SE"/>
          </a:p>
        </p:txBody>
      </p:sp>
      <p:sp>
        <p:nvSpPr>
          <p:cNvPr id="7" name="Platshållare för bildnummer 6"/>
          <p:cNvSpPr>
            <a:spLocks noGrp="1"/>
          </p:cNvSpPr>
          <p:nvPr>
            <p:ph type="sldNum" sz="quarter" idx="12"/>
          </p:nvPr>
        </p:nvSpPr>
        <p:spPr/>
        <p:txBody>
          <a:bodyPr/>
          <a:lstStyle>
            <a:lvl1pPr>
              <a:defRPr/>
            </a:lvl1pPr>
          </a:lstStyle>
          <a:p>
            <a:fld id="{E107FD16-AFFF-4F54-966F-44B4BA9784CC}" type="slidenum">
              <a:rPr lang="sv-SE"/>
              <a:pPr/>
              <a:t>‹#›</a:t>
            </a:fld>
            <a:endParaRPr lang="sv-SE"/>
          </a:p>
        </p:txBody>
      </p:sp>
    </p:spTree>
  </p:cSld>
  <p:clrMapOvr>
    <a:masterClrMapping/>
  </p:clrMapOvr>
  <p:transition>
    <p:dissolv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lvl1pPr>
              <a:defRPr/>
            </a:lvl1pPr>
          </a:lstStyle>
          <a:p>
            <a:endParaRPr lang="sv-SE"/>
          </a:p>
        </p:txBody>
      </p:sp>
      <p:sp>
        <p:nvSpPr>
          <p:cNvPr id="8" name="Platshållare för sidfot 7"/>
          <p:cNvSpPr>
            <a:spLocks noGrp="1"/>
          </p:cNvSpPr>
          <p:nvPr>
            <p:ph type="ftr" sz="quarter" idx="11"/>
          </p:nvPr>
        </p:nvSpPr>
        <p:spPr/>
        <p:txBody>
          <a:bodyPr/>
          <a:lstStyle>
            <a:lvl1pPr>
              <a:defRPr/>
            </a:lvl1pPr>
          </a:lstStyle>
          <a:p>
            <a:endParaRPr lang="sv-SE"/>
          </a:p>
        </p:txBody>
      </p:sp>
      <p:sp>
        <p:nvSpPr>
          <p:cNvPr id="9" name="Platshållare för bildnummer 8"/>
          <p:cNvSpPr>
            <a:spLocks noGrp="1"/>
          </p:cNvSpPr>
          <p:nvPr>
            <p:ph type="sldNum" sz="quarter" idx="12"/>
          </p:nvPr>
        </p:nvSpPr>
        <p:spPr/>
        <p:txBody>
          <a:bodyPr/>
          <a:lstStyle>
            <a:lvl1pPr>
              <a:defRPr/>
            </a:lvl1pPr>
          </a:lstStyle>
          <a:p>
            <a:fld id="{692C2528-9A8A-4520-9EE5-EF84C8D0217D}" type="slidenum">
              <a:rPr lang="sv-SE"/>
              <a:pPr/>
              <a:t>‹#›</a:t>
            </a:fld>
            <a:endParaRPr lang="sv-SE"/>
          </a:p>
        </p:txBody>
      </p:sp>
    </p:spTree>
  </p:cSld>
  <p:clrMapOvr>
    <a:masterClrMapping/>
  </p:clrMapOvr>
  <p:transition>
    <p:dissolv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err="1" smtClean="0"/>
              <a:t>Klicka</a:t>
            </a:r>
            <a:r>
              <a:rPr lang="ro-RO" noProof="0" dirty="0" smtClean="0"/>
              <a:t> </a:t>
            </a:r>
            <a:r>
              <a:rPr lang="ro-RO" noProof="0" dirty="0" err="1" smtClean="0"/>
              <a:t>här</a:t>
            </a:r>
            <a:r>
              <a:rPr lang="ro-RO" noProof="0" dirty="0" smtClean="0"/>
              <a:t> </a:t>
            </a:r>
            <a:r>
              <a:rPr lang="ro-RO" noProof="0" dirty="0" err="1" smtClean="0"/>
              <a:t>för</a:t>
            </a:r>
            <a:r>
              <a:rPr lang="ro-RO" noProof="0" dirty="0" smtClean="0"/>
              <a:t> </a:t>
            </a:r>
            <a:r>
              <a:rPr lang="ro-RO" noProof="0" dirty="0" err="1" smtClean="0"/>
              <a:t>att</a:t>
            </a:r>
            <a:r>
              <a:rPr lang="ro-RO" noProof="0" dirty="0" smtClean="0"/>
              <a:t> </a:t>
            </a:r>
            <a:r>
              <a:rPr lang="ro-RO" noProof="0" dirty="0" err="1" smtClean="0"/>
              <a:t>ändra</a:t>
            </a:r>
            <a:r>
              <a:rPr lang="ro-RO" noProof="0" dirty="0" smtClean="0"/>
              <a:t> format</a:t>
            </a:r>
            <a:endParaRPr lang="ro-RO" noProof="0" dirty="0"/>
          </a:p>
        </p:txBody>
      </p:sp>
      <p:sp>
        <p:nvSpPr>
          <p:cNvPr id="3" name="Platshållare för datum 2"/>
          <p:cNvSpPr>
            <a:spLocks noGrp="1"/>
          </p:cNvSpPr>
          <p:nvPr>
            <p:ph type="dt" sz="half" idx="10"/>
          </p:nvPr>
        </p:nvSpPr>
        <p:spPr/>
        <p:txBody>
          <a:bodyPr/>
          <a:lstStyle>
            <a:lvl1pPr>
              <a:defRPr/>
            </a:lvl1pPr>
          </a:lstStyle>
          <a:p>
            <a:endParaRPr lang="ro-RO" noProof="0" dirty="0"/>
          </a:p>
        </p:txBody>
      </p:sp>
      <p:sp>
        <p:nvSpPr>
          <p:cNvPr id="4" name="Platshållare för sidfot 3"/>
          <p:cNvSpPr>
            <a:spLocks noGrp="1"/>
          </p:cNvSpPr>
          <p:nvPr>
            <p:ph type="ftr" sz="quarter" idx="11"/>
          </p:nvPr>
        </p:nvSpPr>
        <p:spPr/>
        <p:txBody>
          <a:bodyPr/>
          <a:lstStyle>
            <a:lvl1pPr>
              <a:defRPr/>
            </a:lvl1pPr>
          </a:lstStyle>
          <a:p>
            <a:endParaRPr lang="ro-RO" noProof="0" dirty="0"/>
          </a:p>
        </p:txBody>
      </p:sp>
      <p:sp>
        <p:nvSpPr>
          <p:cNvPr id="5" name="Platshållare för bildnummer 4"/>
          <p:cNvSpPr>
            <a:spLocks noGrp="1"/>
          </p:cNvSpPr>
          <p:nvPr>
            <p:ph type="sldNum" sz="quarter" idx="12"/>
          </p:nvPr>
        </p:nvSpPr>
        <p:spPr/>
        <p:txBody>
          <a:bodyPr/>
          <a:lstStyle>
            <a:lvl1pPr>
              <a:defRPr/>
            </a:lvl1pPr>
          </a:lstStyle>
          <a:p>
            <a:fld id="{F1ACBA6C-8D1B-4DA9-BA72-CB6242230B49}" type="slidenum">
              <a:rPr lang="ro-RO" noProof="0" smtClean="0"/>
              <a:pPr/>
              <a:t>‹#›</a:t>
            </a:fld>
            <a:endParaRPr lang="ro-RO" noProof="0" dirty="0"/>
          </a:p>
        </p:txBody>
      </p:sp>
    </p:spTree>
  </p:cSld>
  <p:clrMapOvr>
    <a:masterClrMapping/>
  </p:clrMapOvr>
  <p:transition>
    <p:dissolv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endParaRPr lang="ro-RO" noProof="0" dirty="0"/>
          </a:p>
        </p:txBody>
      </p:sp>
      <p:sp>
        <p:nvSpPr>
          <p:cNvPr id="3" name="Platshållare för sidfot 2"/>
          <p:cNvSpPr>
            <a:spLocks noGrp="1"/>
          </p:cNvSpPr>
          <p:nvPr>
            <p:ph type="ftr" sz="quarter" idx="11"/>
          </p:nvPr>
        </p:nvSpPr>
        <p:spPr/>
        <p:txBody>
          <a:bodyPr/>
          <a:lstStyle>
            <a:lvl1pPr>
              <a:defRPr/>
            </a:lvl1pPr>
          </a:lstStyle>
          <a:p>
            <a:endParaRPr lang="ro-RO" noProof="0" dirty="0"/>
          </a:p>
        </p:txBody>
      </p:sp>
      <p:sp>
        <p:nvSpPr>
          <p:cNvPr id="4" name="Platshållare för bildnummer 3"/>
          <p:cNvSpPr>
            <a:spLocks noGrp="1"/>
          </p:cNvSpPr>
          <p:nvPr>
            <p:ph type="sldNum" sz="quarter" idx="12"/>
          </p:nvPr>
        </p:nvSpPr>
        <p:spPr/>
        <p:txBody>
          <a:bodyPr/>
          <a:lstStyle>
            <a:lvl1pPr>
              <a:defRPr/>
            </a:lvl1pPr>
          </a:lstStyle>
          <a:p>
            <a:fld id="{EB56980F-477A-46CA-A4D4-3206A4664919}" type="slidenum">
              <a:rPr lang="ro-RO" noProof="0" smtClean="0"/>
              <a:pPr/>
              <a:t>‹#›</a:t>
            </a:fld>
            <a:endParaRPr lang="ro-RO" noProof="0" dirty="0"/>
          </a:p>
        </p:txBody>
      </p:sp>
    </p:spTree>
  </p:cSld>
  <p:clrMapOvr>
    <a:masterClrMapping/>
  </p:clrMapOvr>
  <p:transition>
    <p:dissolv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p:spPr>
        <p:txBody>
          <a:bodyPr anchor="b"/>
          <a:lstStyle>
            <a:lvl1pPr algn="l">
              <a:defRPr sz="2000" b="1"/>
            </a:lvl1pPr>
          </a:lstStyle>
          <a:p>
            <a:r>
              <a:rPr lang="ro-RO" noProof="0" dirty="0" err="1" smtClean="0"/>
              <a:t>Klicka</a:t>
            </a:r>
            <a:r>
              <a:rPr lang="ro-RO" noProof="0" dirty="0" smtClean="0"/>
              <a:t> </a:t>
            </a:r>
            <a:r>
              <a:rPr lang="ro-RO" noProof="0" dirty="0" err="1" smtClean="0"/>
              <a:t>här</a:t>
            </a:r>
            <a:r>
              <a:rPr lang="ro-RO" noProof="0" dirty="0" smtClean="0"/>
              <a:t> </a:t>
            </a:r>
            <a:r>
              <a:rPr lang="ro-RO" noProof="0" dirty="0" err="1" smtClean="0"/>
              <a:t>för</a:t>
            </a:r>
            <a:r>
              <a:rPr lang="ro-RO" noProof="0" dirty="0" smtClean="0"/>
              <a:t> </a:t>
            </a:r>
            <a:r>
              <a:rPr lang="ro-RO" noProof="0" dirty="0" err="1" smtClean="0"/>
              <a:t>att</a:t>
            </a:r>
            <a:r>
              <a:rPr lang="ro-RO" noProof="0" dirty="0" smtClean="0"/>
              <a:t> </a:t>
            </a:r>
            <a:r>
              <a:rPr lang="ro-RO" noProof="0" dirty="0" err="1" smtClean="0"/>
              <a:t>ändra</a:t>
            </a:r>
            <a:r>
              <a:rPr lang="ro-RO" noProof="0" dirty="0" smtClean="0"/>
              <a:t> format</a:t>
            </a:r>
            <a:endParaRPr lang="ro-RO" noProof="0" dirty="0"/>
          </a:p>
        </p:txBody>
      </p:sp>
      <p:sp>
        <p:nvSpPr>
          <p:cNvPr id="3" name="Platshållare för innehåll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noProof="0" dirty="0" err="1" smtClean="0"/>
              <a:t>Klicka</a:t>
            </a:r>
            <a:r>
              <a:rPr lang="ro-RO" noProof="0" dirty="0" smtClean="0"/>
              <a:t> </a:t>
            </a:r>
            <a:r>
              <a:rPr lang="ro-RO" noProof="0" dirty="0" err="1" smtClean="0"/>
              <a:t>här</a:t>
            </a:r>
            <a:r>
              <a:rPr lang="ro-RO" noProof="0" dirty="0" smtClean="0"/>
              <a:t> </a:t>
            </a:r>
            <a:r>
              <a:rPr lang="ro-RO" noProof="0" dirty="0" err="1" smtClean="0"/>
              <a:t>för</a:t>
            </a:r>
            <a:r>
              <a:rPr lang="ro-RO" noProof="0" dirty="0" smtClean="0"/>
              <a:t> </a:t>
            </a:r>
            <a:r>
              <a:rPr lang="ro-RO" noProof="0" dirty="0" err="1" smtClean="0"/>
              <a:t>att</a:t>
            </a:r>
            <a:r>
              <a:rPr lang="ro-RO" noProof="0" dirty="0" smtClean="0"/>
              <a:t> </a:t>
            </a:r>
            <a:r>
              <a:rPr lang="ro-RO" noProof="0" dirty="0" err="1" smtClean="0"/>
              <a:t>ändra</a:t>
            </a:r>
            <a:r>
              <a:rPr lang="ro-RO" noProof="0" dirty="0" smtClean="0"/>
              <a:t> format </a:t>
            </a:r>
            <a:r>
              <a:rPr lang="ro-RO" noProof="0" dirty="0" err="1" smtClean="0"/>
              <a:t>på</a:t>
            </a:r>
            <a:r>
              <a:rPr lang="ro-RO" noProof="0" dirty="0" smtClean="0"/>
              <a:t> </a:t>
            </a:r>
            <a:r>
              <a:rPr lang="ro-RO" noProof="0" dirty="0" err="1" smtClean="0"/>
              <a:t>bakgrundstexten</a:t>
            </a:r>
            <a:endParaRPr lang="ro-RO" noProof="0" dirty="0" smtClean="0"/>
          </a:p>
          <a:p>
            <a:pPr lvl="1"/>
            <a:r>
              <a:rPr lang="ro-RO" noProof="0" dirty="0" err="1" smtClean="0"/>
              <a:t>Nivå</a:t>
            </a:r>
            <a:r>
              <a:rPr lang="ro-RO" noProof="0" dirty="0" smtClean="0"/>
              <a:t> </a:t>
            </a:r>
            <a:r>
              <a:rPr lang="ro-RO" noProof="0" dirty="0" err="1" smtClean="0"/>
              <a:t>två</a:t>
            </a:r>
            <a:endParaRPr lang="ro-RO" noProof="0" dirty="0" smtClean="0"/>
          </a:p>
          <a:p>
            <a:pPr lvl="2"/>
            <a:r>
              <a:rPr lang="ro-RO" noProof="0" dirty="0" err="1" smtClean="0"/>
              <a:t>Nivå</a:t>
            </a:r>
            <a:r>
              <a:rPr lang="ro-RO" noProof="0" dirty="0" smtClean="0"/>
              <a:t> </a:t>
            </a:r>
            <a:r>
              <a:rPr lang="ro-RO" noProof="0" dirty="0" err="1" smtClean="0"/>
              <a:t>tre</a:t>
            </a:r>
            <a:endParaRPr lang="ro-RO" noProof="0" dirty="0" smtClean="0"/>
          </a:p>
          <a:p>
            <a:pPr lvl="3"/>
            <a:r>
              <a:rPr lang="ro-RO" noProof="0" dirty="0" err="1" smtClean="0"/>
              <a:t>Nivå</a:t>
            </a:r>
            <a:r>
              <a:rPr lang="ro-RO" noProof="0" dirty="0" smtClean="0"/>
              <a:t> </a:t>
            </a:r>
            <a:r>
              <a:rPr lang="ro-RO" noProof="0" dirty="0" err="1" smtClean="0"/>
              <a:t>fyra</a:t>
            </a:r>
            <a:endParaRPr lang="ro-RO" noProof="0" dirty="0" smtClean="0"/>
          </a:p>
          <a:p>
            <a:pPr lvl="4"/>
            <a:r>
              <a:rPr lang="ro-RO" noProof="0" dirty="0" err="1" smtClean="0"/>
              <a:t>Nivå</a:t>
            </a:r>
            <a:r>
              <a:rPr lang="ro-RO" noProof="0" dirty="0" smtClean="0"/>
              <a:t> </a:t>
            </a:r>
            <a:r>
              <a:rPr lang="ro-RO" noProof="0" dirty="0" err="1" smtClean="0"/>
              <a:t>fem</a:t>
            </a:r>
            <a:endParaRPr lang="ro-RO" noProof="0" dirty="0"/>
          </a:p>
        </p:txBody>
      </p:sp>
      <p:sp>
        <p:nvSpPr>
          <p:cNvPr id="4" name="Platshållare för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noProof="0" dirty="0" err="1" smtClean="0"/>
              <a:t>Klicka</a:t>
            </a:r>
            <a:r>
              <a:rPr lang="ro-RO" noProof="0" dirty="0" smtClean="0"/>
              <a:t> </a:t>
            </a:r>
            <a:r>
              <a:rPr lang="ro-RO" noProof="0" dirty="0" err="1" smtClean="0"/>
              <a:t>här</a:t>
            </a:r>
            <a:r>
              <a:rPr lang="ro-RO" noProof="0" dirty="0" smtClean="0"/>
              <a:t> </a:t>
            </a:r>
            <a:r>
              <a:rPr lang="ro-RO" noProof="0" dirty="0" err="1" smtClean="0"/>
              <a:t>för</a:t>
            </a:r>
            <a:r>
              <a:rPr lang="ro-RO" noProof="0" dirty="0" smtClean="0"/>
              <a:t> </a:t>
            </a:r>
            <a:r>
              <a:rPr lang="ro-RO" noProof="0" dirty="0" err="1" smtClean="0"/>
              <a:t>att</a:t>
            </a:r>
            <a:r>
              <a:rPr lang="ro-RO" noProof="0" dirty="0" smtClean="0"/>
              <a:t> </a:t>
            </a:r>
            <a:r>
              <a:rPr lang="ro-RO" noProof="0" dirty="0" err="1" smtClean="0"/>
              <a:t>ändra</a:t>
            </a:r>
            <a:r>
              <a:rPr lang="ro-RO" noProof="0" dirty="0" smtClean="0"/>
              <a:t> format </a:t>
            </a:r>
            <a:r>
              <a:rPr lang="ro-RO" noProof="0" dirty="0" err="1" smtClean="0"/>
              <a:t>på</a:t>
            </a:r>
            <a:r>
              <a:rPr lang="ro-RO" noProof="0" dirty="0" smtClean="0"/>
              <a:t> </a:t>
            </a:r>
            <a:r>
              <a:rPr lang="ro-RO" noProof="0" dirty="0" err="1" smtClean="0"/>
              <a:t>bakgrundstexten</a:t>
            </a:r>
            <a:endParaRPr lang="ro-RO" noProof="0" dirty="0" smtClean="0"/>
          </a:p>
        </p:txBody>
      </p:sp>
      <p:sp>
        <p:nvSpPr>
          <p:cNvPr id="5" name="Platshållare för datum 4"/>
          <p:cNvSpPr>
            <a:spLocks noGrp="1"/>
          </p:cNvSpPr>
          <p:nvPr>
            <p:ph type="dt" sz="half" idx="10"/>
          </p:nvPr>
        </p:nvSpPr>
        <p:spPr/>
        <p:txBody>
          <a:bodyPr/>
          <a:lstStyle>
            <a:lvl1pPr>
              <a:defRPr/>
            </a:lvl1pPr>
          </a:lstStyle>
          <a:p>
            <a:endParaRPr lang="ro-RO" noProof="0" dirty="0"/>
          </a:p>
        </p:txBody>
      </p:sp>
      <p:sp>
        <p:nvSpPr>
          <p:cNvPr id="6" name="Platshållare för sidfot 5"/>
          <p:cNvSpPr>
            <a:spLocks noGrp="1"/>
          </p:cNvSpPr>
          <p:nvPr>
            <p:ph type="ftr" sz="quarter" idx="11"/>
          </p:nvPr>
        </p:nvSpPr>
        <p:spPr/>
        <p:txBody>
          <a:bodyPr/>
          <a:lstStyle>
            <a:lvl1pPr>
              <a:defRPr/>
            </a:lvl1pPr>
          </a:lstStyle>
          <a:p>
            <a:endParaRPr lang="ro-RO" noProof="0" dirty="0"/>
          </a:p>
        </p:txBody>
      </p:sp>
      <p:sp>
        <p:nvSpPr>
          <p:cNvPr id="7" name="Platshållare för bildnummer 6"/>
          <p:cNvSpPr>
            <a:spLocks noGrp="1"/>
          </p:cNvSpPr>
          <p:nvPr>
            <p:ph type="sldNum" sz="quarter" idx="12"/>
          </p:nvPr>
        </p:nvSpPr>
        <p:spPr/>
        <p:txBody>
          <a:bodyPr/>
          <a:lstStyle>
            <a:lvl1pPr>
              <a:defRPr/>
            </a:lvl1pPr>
          </a:lstStyle>
          <a:p>
            <a:fld id="{DA59BB11-FC2E-45B3-854D-AF0BE2E8B1FA}" type="slidenum">
              <a:rPr lang="ro-RO" noProof="0" smtClean="0"/>
              <a:pPr/>
              <a:t>‹#›</a:t>
            </a:fld>
            <a:endParaRPr lang="ro-RO" noProof="0" dirty="0"/>
          </a:p>
        </p:txBody>
      </p:sp>
    </p:spTree>
  </p:cSld>
  <p:clrMapOvr>
    <a:masterClrMapping/>
  </p:clrMapOvr>
  <p:transition>
    <p:dissolv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lvl1pPr>
              <a:defRPr/>
            </a:lvl1pPr>
          </a:lstStyle>
          <a:p>
            <a:endParaRPr lang="sv-SE"/>
          </a:p>
        </p:txBody>
      </p:sp>
      <p:sp>
        <p:nvSpPr>
          <p:cNvPr id="6" name="Platshållare för sidfot 5"/>
          <p:cNvSpPr>
            <a:spLocks noGrp="1"/>
          </p:cNvSpPr>
          <p:nvPr>
            <p:ph type="ftr" sz="quarter" idx="11"/>
          </p:nvPr>
        </p:nvSpPr>
        <p:spPr/>
        <p:txBody>
          <a:bodyPr/>
          <a:lstStyle>
            <a:lvl1pPr>
              <a:defRPr/>
            </a:lvl1pPr>
          </a:lstStyle>
          <a:p>
            <a:endParaRPr lang="sv-SE"/>
          </a:p>
        </p:txBody>
      </p:sp>
      <p:sp>
        <p:nvSpPr>
          <p:cNvPr id="7" name="Platshållare för bildnummer 6"/>
          <p:cNvSpPr>
            <a:spLocks noGrp="1"/>
          </p:cNvSpPr>
          <p:nvPr>
            <p:ph type="sldNum" sz="quarter" idx="12"/>
          </p:nvPr>
        </p:nvSpPr>
        <p:spPr/>
        <p:txBody>
          <a:bodyPr/>
          <a:lstStyle>
            <a:lvl1pPr>
              <a:defRPr/>
            </a:lvl1pPr>
          </a:lstStyle>
          <a:p>
            <a:fld id="{A550993C-C2A1-4041-BDAF-427C20769581}" type="slidenum">
              <a:rPr lang="sv-SE"/>
              <a:pPr/>
              <a:t>‹#›</a:t>
            </a:fld>
            <a:endParaRPr lang="sv-SE"/>
          </a:p>
        </p:txBody>
      </p:sp>
    </p:spTree>
  </p:cSld>
  <p:clrMapOvr>
    <a:masterClrMapping/>
  </p:clrMapOvr>
  <p:transition>
    <p:dissolv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1043519" y="0"/>
            <a:ext cx="11148482" cy="1403350"/>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o-RO" noProof="0" dirty="0" err="1" smtClean="0"/>
              <a:t>Klicka</a:t>
            </a:r>
            <a:r>
              <a:rPr lang="ro-RO" noProof="0" dirty="0" smtClean="0"/>
              <a:t> </a:t>
            </a:r>
            <a:r>
              <a:rPr lang="ro-RO" noProof="0" dirty="0" err="1" smtClean="0"/>
              <a:t>här</a:t>
            </a:r>
            <a:r>
              <a:rPr lang="ro-RO" noProof="0" dirty="0" smtClean="0"/>
              <a:t> </a:t>
            </a:r>
            <a:r>
              <a:rPr lang="ro-RO" noProof="0" dirty="0" err="1" smtClean="0"/>
              <a:t>för</a:t>
            </a:r>
            <a:r>
              <a:rPr lang="ro-RO" noProof="0" dirty="0" smtClean="0"/>
              <a:t> </a:t>
            </a:r>
            <a:r>
              <a:rPr lang="ro-RO" noProof="0" dirty="0" err="1" smtClean="0"/>
              <a:t>att</a:t>
            </a:r>
            <a:r>
              <a:rPr lang="ro-RO" noProof="0" dirty="0" smtClean="0"/>
              <a:t> </a:t>
            </a:r>
            <a:r>
              <a:rPr lang="ro-RO" noProof="0" dirty="0" err="1" smtClean="0"/>
              <a:t>ändra</a:t>
            </a:r>
            <a:r>
              <a:rPr lang="ro-RO" noProof="0" dirty="0" smtClean="0"/>
              <a:t> format</a:t>
            </a:r>
          </a:p>
        </p:txBody>
      </p:sp>
      <p:sp>
        <p:nvSpPr>
          <p:cNvPr id="56323" name="Rectangle 3"/>
          <p:cNvSpPr>
            <a:spLocks noGrp="1" noChangeArrowheads="1"/>
          </p:cNvSpPr>
          <p:nvPr>
            <p:ph type="body" idx="1"/>
          </p:nvPr>
        </p:nvSpPr>
        <p:spPr bwMode="auto">
          <a:xfrm>
            <a:off x="1695452" y="1560513"/>
            <a:ext cx="10265833" cy="4525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o-RO" noProof="0" dirty="0" err="1" smtClean="0"/>
              <a:t>Klicka</a:t>
            </a:r>
            <a:r>
              <a:rPr lang="ro-RO" noProof="0" dirty="0" smtClean="0"/>
              <a:t> </a:t>
            </a:r>
            <a:r>
              <a:rPr lang="ro-RO" noProof="0" dirty="0" err="1" smtClean="0"/>
              <a:t>här</a:t>
            </a:r>
            <a:r>
              <a:rPr lang="ro-RO" noProof="0" dirty="0" smtClean="0"/>
              <a:t> </a:t>
            </a:r>
            <a:r>
              <a:rPr lang="ro-RO" noProof="0" dirty="0" err="1" smtClean="0"/>
              <a:t>för</a:t>
            </a:r>
            <a:r>
              <a:rPr lang="ro-RO" noProof="0" dirty="0" smtClean="0"/>
              <a:t> </a:t>
            </a:r>
            <a:r>
              <a:rPr lang="ro-RO" noProof="0" dirty="0" err="1" smtClean="0"/>
              <a:t>att</a:t>
            </a:r>
            <a:r>
              <a:rPr lang="ro-RO" noProof="0" dirty="0" smtClean="0"/>
              <a:t> </a:t>
            </a:r>
            <a:r>
              <a:rPr lang="ro-RO" noProof="0" dirty="0" err="1" smtClean="0"/>
              <a:t>ändra</a:t>
            </a:r>
            <a:r>
              <a:rPr lang="ro-RO" noProof="0" dirty="0" smtClean="0"/>
              <a:t> for</a:t>
            </a:r>
          </a:p>
          <a:p>
            <a:pPr lvl="1"/>
            <a:r>
              <a:rPr lang="ro-RO" noProof="0" dirty="0" err="1" smtClean="0"/>
              <a:t>Nivå</a:t>
            </a:r>
            <a:r>
              <a:rPr lang="ro-RO" noProof="0" dirty="0" smtClean="0"/>
              <a:t> </a:t>
            </a:r>
            <a:r>
              <a:rPr lang="ro-RO" noProof="0" dirty="0" err="1" smtClean="0"/>
              <a:t>två</a:t>
            </a:r>
            <a:endParaRPr lang="ro-RO" noProof="0" dirty="0" smtClean="0"/>
          </a:p>
          <a:p>
            <a:pPr lvl="2"/>
            <a:r>
              <a:rPr lang="ro-RO" noProof="0" dirty="0" err="1" smtClean="0"/>
              <a:t>Nivå</a:t>
            </a:r>
            <a:r>
              <a:rPr lang="ro-RO" noProof="0" dirty="0" smtClean="0"/>
              <a:t> </a:t>
            </a:r>
            <a:r>
              <a:rPr lang="ro-RO" noProof="0" dirty="0" err="1" smtClean="0"/>
              <a:t>tre</a:t>
            </a:r>
            <a:endParaRPr lang="ro-RO" noProof="0" dirty="0" smtClean="0"/>
          </a:p>
          <a:p>
            <a:pPr lvl="3"/>
            <a:r>
              <a:rPr lang="ro-RO" noProof="0" dirty="0" err="1" smtClean="0"/>
              <a:t>Nivå</a:t>
            </a:r>
            <a:r>
              <a:rPr lang="ro-RO" noProof="0" dirty="0" smtClean="0"/>
              <a:t> </a:t>
            </a:r>
            <a:r>
              <a:rPr lang="ro-RO" noProof="0" dirty="0" err="1" smtClean="0"/>
              <a:t>fyra</a:t>
            </a:r>
            <a:endParaRPr lang="ro-RO" noProof="0" dirty="0" smtClean="0"/>
          </a:p>
          <a:p>
            <a:pPr lvl="4"/>
            <a:r>
              <a:rPr lang="ro-RO" noProof="0" dirty="0" err="1" smtClean="0"/>
              <a:t>Nivå</a:t>
            </a:r>
            <a:r>
              <a:rPr lang="ro-RO" noProof="0" dirty="0" smtClean="0"/>
              <a:t> </a:t>
            </a:r>
            <a:r>
              <a:rPr lang="ro-RO" noProof="0" dirty="0" err="1" smtClean="0"/>
              <a:t>fem</a:t>
            </a:r>
            <a:endParaRPr lang="ro-RO" noProof="0" dirty="0" smtClean="0"/>
          </a:p>
        </p:txBody>
      </p:sp>
      <p:sp>
        <p:nvSpPr>
          <p:cNvPr id="56327" name="Rectangle 7"/>
          <p:cNvSpPr>
            <a:spLocks noChangeArrowheads="1"/>
          </p:cNvSpPr>
          <p:nvPr/>
        </p:nvSpPr>
        <p:spPr bwMode="auto">
          <a:xfrm>
            <a:off x="0" y="0"/>
            <a:ext cx="1043519" cy="1403350"/>
          </a:xfrm>
          <a:prstGeom prst="rect">
            <a:avLst/>
          </a:prstGeom>
          <a:solidFill>
            <a:srgbClr val="82A6E4"/>
          </a:solidFill>
          <a:ln w="9525">
            <a:noFill/>
            <a:miter lim="800000"/>
            <a:headEnd/>
            <a:tailEnd/>
          </a:ln>
          <a:effectLst/>
        </p:spPr>
        <p:txBody>
          <a:bodyPr wrap="none" anchor="ctr"/>
          <a:lstStyle/>
          <a:p>
            <a:endParaRPr lang="sv-SE"/>
          </a:p>
        </p:txBody>
      </p:sp>
      <p:sp>
        <p:nvSpPr>
          <p:cNvPr id="56328" name="Rectangle 8"/>
          <p:cNvSpPr>
            <a:spLocks noChangeArrowheads="1"/>
          </p:cNvSpPr>
          <p:nvPr/>
        </p:nvSpPr>
        <p:spPr bwMode="auto">
          <a:xfrm>
            <a:off x="0" y="1403350"/>
            <a:ext cx="1043519" cy="5454650"/>
          </a:xfrm>
          <a:prstGeom prst="rect">
            <a:avLst/>
          </a:prstGeom>
          <a:solidFill>
            <a:srgbClr val="F2F2F2"/>
          </a:solidFill>
          <a:ln w="9525">
            <a:noFill/>
            <a:miter lim="800000"/>
            <a:headEnd/>
            <a:tailEnd/>
          </a:ln>
          <a:effectLst/>
        </p:spPr>
        <p:txBody>
          <a:bodyPr wrap="none" anchor="ctr"/>
          <a:lstStyle/>
          <a:p>
            <a:endParaRPr lang="sv-SE"/>
          </a:p>
        </p:txBody>
      </p:sp>
      <p:pic>
        <p:nvPicPr>
          <p:cNvPr id="56329" name="Picture 9" descr="ccs-logo"/>
          <p:cNvPicPr>
            <a:picLocks noChangeAspect="1" noChangeArrowheads="1"/>
          </p:cNvPicPr>
          <p:nvPr/>
        </p:nvPicPr>
        <p:blipFill>
          <a:blip r:embed="rId14" cstate="print"/>
          <a:srcRect/>
          <a:stretch>
            <a:fillRect/>
          </a:stretch>
        </p:blipFill>
        <p:spPr bwMode="auto">
          <a:xfrm>
            <a:off x="345018" y="3968750"/>
            <a:ext cx="698500" cy="2857500"/>
          </a:xfrm>
          <a:prstGeom prst="rect">
            <a:avLst/>
          </a:prstGeom>
          <a:noFill/>
        </p:spPr>
      </p:pic>
      <p:sp>
        <p:nvSpPr>
          <p:cNvPr id="56330" name="Rectangle 10"/>
          <p:cNvSpPr>
            <a:spLocks noGrp="1" noChangeArrowheads="1"/>
          </p:cNvSpPr>
          <p:nvPr>
            <p:ph type="dt" sz="half" idx="2"/>
          </p:nvPr>
        </p:nvSpPr>
        <p:spPr bwMode="auto">
          <a:xfrm>
            <a:off x="8652933" y="6546850"/>
            <a:ext cx="1966384" cy="311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a:latin typeface="InfoTextRegular-Roman" pitchFamily="2" charset="0"/>
              </a:defRPr>
            </a:lvl1pPr>
          </a:lstStyle>
          <a:p>
            <a:endParaRPr lang="sv-SE"/>
          </a:p>
        </p:txBody>
      </p:sp>
      <p:sp>
        <p:nvSpPr>
          <p:cNvPr id="56331" name="Rectangle 11"/>
          <p:cNvSpPr>
            <a:spLocks noGrp="1" noChangeArrowheads="1"/>
          </p:cNvSpPr>
          <p:nvPr>
            <p:ph type="ftr" sz="quarter" idx="3"/>
          </p:nvPr>
        </p:nvSpPr>
        <p:spPr bwMode="auto">
          <a:xfrm>
            <a:off x="4792133" y="6546850"/>
            <a:ext cx="3860800" cy="311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a:latin typeface="InfoTextRegular-Roman" pitchFamily="2" charset="0"/>
              </a:defRPr>
            </a:lvl1pPr>
          </a:lstStyle>
          <a:p>
            <a:endParaRPr lang="sv-SE"/>
          </a:p>
        </p:txBody>
      </p:sp>
      <p:sp>
        <p:nvSpPr>
          <p:cNvPr id="56332" name="Rectangle 12"/>
          <p:cNvSpPr>
            <a:spLocks noGrp="1" noChangeArrowheads="1"/>
          </p:cNvSpPr>
          <p:nvPr>
            <p:ph type="sldNum" sz="quarter" idx="4"/>
          </p:nvPr>
        </p:nvSpPr>
        <p:spPr bwMode="auto">
          <a:xfrm>
            <a:off x="10619318" y="6546850"/>
            <a:ext cx="1418167" cy="311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latin typeface="InfoTextRegular-Roman" pitchFamily="2" charset="0"/>
              </a:defRPr>
            </a:lvl1pPr>
          </a:lstStyle>
          <a:p>
            <a:fld id="{0C425931-80FE-4362-9F35-BBBEB91EC9C6}" type="slidenum">
              <a:rPr lang="sv-SE"/>
              <a:pPr/>
              <a:t>‹#›</a:t>
            </a:fld>
            <a:endParaRPr lang="sv-SE"/>
          </a:p>
        </p:txBody>
      </p:sp>
      <p:pic>
        <p:nvPicPr>
          <p:cNvPr id="2" name="Picture 1"/>
          <p:cNvPicPr>
            <a:picLocks/>
          </p:cNvPicPr>
          <p:nvPr userDrawn="1"/>
        </p:nvPicPr>
        <p:blipFill>
          <a:blip r:embed="rId15"/>
          <a:stretch>
            <a:fillRect/>
          </a:stretch>
        </p:blipFill>
        <p:spPr>
          <a:xfrm>
            <a:off x="-2115" y="1403350"/>
            <a:ext cx="1045634" cy="5454650"/>
          </a:xfrm>
          <a:prstGeom prst="rect">
            <a:avLst/>
          </a:prstGeom>
        </p:spPr>
      </p:pic>
      <p:pic>
        <p:nvPicPr>
          <p:cNvPr id="11" name="Picture 1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6200000">
            <a:off x="-486179" y="2334767"/>
            <a:ext cx="2082476" cy="533968"/>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2" r:id="rId11"/>
    <p:sldLayoutId id="2147483661" r:id="rId12"/>
  </p:sldLayoutIdLst>
  <p:transition>
    <p:dissolve/>
  </p:transition>
  <p:timing>
    <p:tnLst>
      <p:par>
        <p:cTn id="1" dur="indefinite" restart="never" nodeType="tmRoot"/>
      </p:par>
    </p:tnLst>
  </p:timing>
  <p:hf hdr="0" ftr="0" dt="0"/>
  <p:txStyles>
    <p:titleStyle>
      <a:lvl1pPr algn="ctr" rtl="0" eaLnBrk="1" fontAlgn="base" hangingPunct="1">
        <a:spcBef>
          <a:spcPct val="0"/>
        </a:spcBef>
        <a:spcAft>
          <a:spcPct val="0"/>
        </a:spcAft>
        <a:defRPr sz="3600">
          <a:solidFill>
            <a:schemeClr val="bg1"/>
          </a:solidFill>
          <a:latin typeface="+mj-lt"/>
          <a:ea typeface="+mj-ea"/>
          <a:cs typeface="+mj-cs"/>
        </a:defRPr>
      </a:lvl1pPr>
      <a:lvl2pPr algn="ctr" rtl="0" eaLnBrk="1" fontAlgn="base" hangingPunct="1">
        <a:spcBef>
          <a:spcPct val="0"/>
        </a:spcBef>
        <a:spcAft>
          <a:spcPct val="0"/>
        </a:spcAft>
        <a:defRPr sz="3600">
          <a:solidFill>
            <a:schemeClr val="bg1"/>
          </a:solidFill>
          <a:latin typeface="InfoDispSemibold-Roman" pitchFamily="2" charset="0"/>
        </a:defRPr>
      </a:lvl2pPr>
      <a:lvl3pPr algn="ctr" rtl="0" eaLnBrk="1" fontAlgn="base" hangingPunct="1">
        <a:spcBef>
          <a:spcPct val="0"/>
        </a:spcBef>
        <a:spcAft>
          <a:spcPct val="0"/>
        </a:spcAft>
        <a:defRPr sz="3600">
          <a:solidFill>
            <a:schemeClr val="bg1"/>
          </a:solidFill>
          <a:latin typeface="InfoDispSemibold-Roman" pitchFamily="2" charset="0"/>
        </a:defRPr>
      </a:lvl3pPr>
      <a:lvl4pPr algn="ctr" rtl="0" eaLnBrk="1" fontAlgn="base" hangingPunct="1">
        <a:spcBef>
          <a:spcPct val="0"/>
        </a:spcBef>
        <a:spcAft>
          <a:spcPct val="0"/>
        </a:spcAft>
        <a:defRPr sz="3600">
          <a:solidFill>
            <a:schemeClr val="bg1"/>
          </a:solidFill>
          <a:latin typeface="InfoDispSemibold-Roman" pitchFamily="2" charset="0"/>
        </a:defRPr>
      </a:lvl4pPr>
      <a:lvl5pPr algn="ctr" rtl="0" eaLnBrk="1" fontAlgn="base" hangingPunct="1">
        <a:spcBef>
          <a:spcPct val="0"/>
        </a:spcBef>
        <a:spcAft>
          <a:spcPct val="0"/>
        </a:spcAft>
        <a:defRPr sz="3600">
          <a:solidFill>
            <a:schemeClr val="bg1"/>
          </a:solidFill>
          <a:latin typeface="InfoDispSemibold-Roman" pitchFamily="2" charset="0"/>
        </a:defRPr>
      </a:lvl5pPr>
      <a:lvl6pPr marL="457200" algn="ctr" rtl="0" eaLnBrk="1" fontAlgn="base" hangingPunct="1">
        <a:spcBef>
          <a:spcPct val="0"/>
        </a:spcBef>
        <a:spcAft>
          <a:spcPct val="0"/>
        </a:spcAft>
        <a:defRPr sz="3600">
          <a:solidFill>
            <a:schemeClr val="bg1"/>
          </a:solidFill>
          <a:latin typeface="InfoDispSemibold-Roman" pitchFamily="2" charset="0"/>
        </a:defRPr>
      </a:lvl6pPr>
      <a:lvl7pPr marL="914400" algn="ctr" rtl="0" eaLnBrk="1" fontAlgn="base" hangingPunct="1">
        <a:spcBef>
          <a:spcPct val="0"/>
        </a:spcBef>
        <a:spcAft>
          <a:spcPct val="0"/>
        </a:spcAft>
        <a:defRPr sz="3600">
          <a:solidFill>
            <a:schemeClr val="bg1"/>
          </a:solidFill>
          <a:latin typeface="InfoDispSemibold-Roman" pitchFamily="2" charset="0"/>
        </a:defRPr>
      </a:lvl7pPr>
      <a:lvl8pPr marL="1371600" algn="ctr" rtl="0" eaLnBrk="1" fontAlgn="base" hangingPunct="1">
        <a:spcBef>
          <a:spcPct val="0"/>
        </a:spcBef>
        <a:spcAft>
          <a:spcPct val="0"/>
        </a:spcAft>
        <a:defRPr sz="3600">
          <a:solidFill>
            <a:schemeClr val="bg1"/>
          </a:solidFill>
          <a:latin typeface="InfoDispSemibold-Roman" pitchFamily="2" charset="0"/>
        </a:defRPr>
      </a:lvl8pPr>
      <a:lvl9pPr marL="1828800" algn="ctr" rtl="0" eaLnBrk="1" fontAlgn="base" hangingPunct="1">
        <a:spcBef>
          <a:spcPct val="0"/>
        </a:spcBef>
        <a:spcAft>
          <a:spcPct val="0"/>
        </a:spcAft>
        <a:defRPr sz="3600">
          <a:solidFill>
            <a:schemeClr val="bg1"/>
          </a:solidFill>
          <a:latin typeface="InfoDispSemibold-Roman" pitchFamily="2" charset="0"/>
        </a:defRPr>
      </a:lvl9pPr>
    </p:titleStyle>
    <p:bodyStyle>
      <a:lvl1pPr marL="342900" indent="-342900" algn="l" rtl="0" eaLnBrk="1" fontAlgn="base" hangingPunct="1">
        <a:spcBef>
          <a:spcPct val="20000"/>
        </a:spcBef>
        <a:spcAft>
          <a:spcPct val="0"/>
        </a:spcAft>
        <a:buBlip>
          <a:blip r:embed="rId17"/>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6.gif"/><Relationship Id="rId4" Type="http://schemas.openxmlformats.org/officeDocument/2006/relationships/hyperlink" Target="http://www.sp.se/s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5.tiff"/></Relationships>
</file>

<file path=ppt/slides/_rels/slide4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4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3.emf"/><Relationship Id="rId4" Type="http://schemas.openxmlformats.org/officeDocument/2006/relationships/image" Target="../media/image72.emf"/></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5.emf"/><Relationship Id="rId4" Type="http://schemas.openxmlformats.org/officeDocument/2006/relationships/image" Target="../media/image74.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9.e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8.jpe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90.jpeg"/><Relationship Id="rId4" Type="http://schemas.openxmlformats.org/officeDocument/2006/relationships/image" Target="../media/image89.jpeg"/></Relationships>
</file>

<file path=ppt/slides/_rels/slide5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92.emf"/></Relationships>
</file>

<file path=ppt/slides/_rels/slide5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9.emf"/></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69.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g"/><Relationship Id="rId4" Type="http://schemas.openxmlformats.org/officeDocument/2006/relationships/image" Target="../media/image109.jpeg"/><Relationship Id="rId9" Type="http://schemas.openxmlformats.org/officeDocument/2006/relationships/image" Target="../media/image114.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jpeg"/></Relationships>
</file>

<file path=ppt/slides/_rels/slide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38.jpg"/><Relationship Id="rId4" Type="http://schemas.openxmlformats.org/officeDocument/2006/relationships/image" Target="../media/image137.jpe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135.png"/></Relationships>
</file>

<file path=ppt/slides/_rels/slide9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ktangel 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6802" name="Picture 2" descr="C:\Users\Peter.Oom\AppData\Local\Microsoft\Windows\Temporary Internet Files\Content.Outlook\RONABTW2\Cobra_Hand_Lance_Cold_widescreen med ledord rätta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2" y="1401971"/>
            <a:ext cx="12049785" cy="43587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9994" y="5951717"/>
            <a:ext cx="2789617" cy="715286"/>
          </a:xfrm>
          <a:prstGeom prst="rect">
            <a:avLst/>
          </a:prstGeom>
          <a:effectLst>
            <a:glow rad="63500">
              <a:schemeClr val="accent3">
                <a:satMod val="175000"/>
                <a:alpha val="40000"/>
              </a:schemeClr>
            </a:glow>
          </a:effectLst>
        </p:spPr>
      </p:pic>
      <p:sp>
        <p:nvSpPr>
          <p:cNvPr id="4" name="Slide Number Placeholder 3"/>
          <p:cNvSpPr>
            <a:spLocks noGrp="1"/>
          </p:cNvSpPr>
          <p:nvPr>
            <p:ph type="sldNum" sz="quarter" idx="12"/>
          </p:nvPr>
        </p:nvSpPr>
        <p:spPr/>
        <p:txBody>
          <a:bodyPr/>
          <a:lstStyle/>
          <a:p>
            <a:fld id="{4B7058F7-8547-4774-BA07-9BAF093FA1B1}" type="slidenum">
              <a:rPr lang="sv-SE" smtClean="0"/>
              <a:pPr/>
              <a:t>1</a:t>
            </a:fld>
            <a:endParaRPr lang="sv-SE"/>
          </a:p>
        </p:txBody>
      </p:sp>
    </p:spTree>
    <p:extLst>
      <p:ext uri="{BB962C8B-B14F-4D97-AF65-F5344CB8AC3E}">
        <p14:creationId xmlns:p14="http://schemas.microsoft.com/office/powerpoint/2010/main" val="2628692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a:t>Metoda Cobra</a:t>
            </a:r>
          </a:p>
        </p:txBody>
      </p:sp>
      <p:sp>
        <p:nvSpPr>
          <p:cNvPr id="3" name="Slide Number Placeholder 2"/>
          <p:cNvSpPr>
            <a:spLocks noGrp="1"/>
          </p:cNvSpPr>
          <p:nvPr>
            <p:ph type="sldNum" sz="quarter" idx="12"/>
          </p:nvPr>
        </p:nvSpPr>
        <p:spPr/>
        <p:txBody>
          <a:bodyPr/>
          <a:lstStyle/>
          <a:p>
            <a:fld id="{F1ACBA6C-8D1B-4DA9-BA72-CB6242230B49}" type="slidenum">
              <a:rPr lang="sv-SE" smtClean="0"/>
              <a:pPr/>
              <a:t>10</a:t>
            </a:fld>
            <a:endParaRPr lang="sv-SE"/>
          </a:p>
        </p:txBody>
      </p:sp>
      <p:sp>
        <p:nvSpPr>
          <p:cNvPr id="4" name="TextBox 3"/>
          <p:cNvSpPr txBox="1"/>
          <p:nvPr/>
        </p:nvSpPr>
        <p:spPr>
          <a:xfrm>
            <a:off x="3414944" y="1633266"/>
            <a:ext cx="7253056" cy="400110"/>
          </a:xfrm>
          <a:prstGeom prst="rect">
            <a:avLst/>
          </a:prstGeom>
          <a:noFill/>
        </p:spPr>
        <p:txBody>
          <a:bodyPr wrap="square" rtlCol="0">
            <a:spAutoFit/>
          </a:bodyPr>
          <a:lstStyle/>
          <a:p>
            <a:r>
              <a:rPr lang="ro-RO" sz="2000" dirty="0"/>
              <a:t>Evacuarea fumului / </a:t>
            </a:r>
            <a:r>
              <a:rPr lang="ro-RO" sz="2000" dirty="0" smtClean="0"/>
              <a:t>ventila</a:t>
            </a:r>
            <a:r>
              <a:rPr lang="en-US" sz="2000" dirty="0" smtClean="0"/>
              <a:t>re</a:t>
            </a:r>
            <a:r>
              <a:rPr lang="ro-RO" sz="2000" dirty="0" smtClean="0"/>
              <a:t> </a:t>
            </a:r>
            <a:r>
              <a:rPr lang="ro-RO" sz="2000" dirty="0"/>
              <a:t>cu presiune pozitivă</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123" y="2199750"/>
            <a:ext cx="9179273" cy="4502675"/>
          </a:xfrm>
          <a:prstGeom prst="rect">
            <a:avLst/>
          </a:prstGeom>
        </p:spPr>
      </p:pic>
      <p:sp>
        <p:nvSpPr>
          <p:cNvPr id="6" name="TextBox 5"/>
          <p:cNvSpPr txBox="1"/>
          <p:nvPr/>
        </p:nvSpPr>
        <p:spPr>
          <a:xfrm>
            <a:off x="2740242" y="1325490"/>
            <a:ext cx="674703" cy="1015663"/>
          </a:xfrm>
          <a:prstGeom prst="rect">
            <a:avLst/>
          </a:prstGeom>
          <a:noFill/>
        </p:spPr>
        <p:txBody>
          <a:bodyPr wrap="square" rtlCol="0">
            <a:spAutoFit/>
          </a:bodyPr>
          <a:lstStyle/>
          <a:p>
            <a:r>
              <a:rPr lang="ro-RO" sz="6000" b="1" dirty="0">
                <a:solidFill>
                  <a:srgbClr val="FF0000"/>
                </a:solidFill>
              </a:rPr>
              <a:t>4</a:t>
            </a:r>
          </a:p>
        </p:txBody>
      </p:sp>
    </p:spTree>
    <p:extLst>
      <p:ext uri="{BB962C8B-B14F-4D97-AF65-F5344CB8AC3E}">
        <p14:creationId xmlns:p14="http://schemas.microsoft.com/office/powerpoint/2010/main" val="13765976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a:t>Metoda Cobra</a:t>
            </a:r>
          </a:p>
        </p:txBody>
      </p:sp>
      <p:sp>
        <p:nvSpPr>
          <p:cNvPr id="3" name="Slide Number Placeholder 2"/>
          <p:cNvSpPr>
            <a:spLocks noGrp="1"/>
          </p:cNvSpPr>
          <p:nvPr>
            <p:ph type="sldNum" sz="quarter" idx="12"/>
          </p:nvPr>
        </p:nvSpPr>
        <p:spPr/>
        <p:txBody>
          <a:bodyPr/>
          <a:lstStyle/>
          <a:p>
            <a:fld id="{F1ACBA6C-8D1B-4DA9-BA72-CB6242230B49}" type="slidenum">
              <a:rPr lang="sv-SE" smtClean="0"/>
              <a:pPr/>
              <a:t>11</a:t>
            </a:fld>
            <a:endParaRPr lang="sv-SE"/>
          </a:p>
        </p:txBody>
      </p:sp>
      <p:sp>
        <p:nvSpPr>
          <p:cNvPr id="4" name="TextBox 3"/>
          <p:cNvSpPr txBox="1"/>
          <p:nvPr/>
        </p:nvSpPr>
        <p:spPr>
          <a:xfrm>
            <a:off x="3414944" y="1633266"/>
            <a:ext cx="7253056" cy="400110"/>
          </a:xfrm>
          <a:prstGeom prst="rect">
            <a:avLst/>
          </a:prstGeom>
          <a:noFill/>
        </p:spPr>
        <p:txBody>
          <a:bodyPr wrap="square" rtlCol="0">
            <a:spAutoFit/>
          </a:bodyPr>
          <a:lstStyle/>
          <a:p>
            <a:r>
              <a:rPr lang="ro-RO" sz="2000" dirty="0"/>
              <a:t>Aerisire pentru pregătirea intervenției interioare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412" y="2209844"/>
            <a:ext cx="9158696" cy="4492581"/>
          </a:xfrm>
          <a:prstGeom prst="rect">
            <a:avLst/>
          </a:prstGeom>
        </p:spPr>
      </p:pic>
      <p:sp>
        <p:nvSpPr>
          <p:cNvPr id="7" name="TextBox 6"/>
          <p:cNvSpPr txBox="1"/>
          <p:nvPr/>
        </p:nvSpPr>
        <p:spPr>
          <a:xfrm>
            <a:off x="2740242" y="1325490"/>
            <a:ext cx="674703" cy="1015663"/>
          </a:xfrm>
          <a:prstGeom prst="rect">
            <a:avLst/>
          </a:prstGeom>
          <a:noFill/>
        </p:spPr>
        <p:txBody>
          <a:bodyPr wrap="square" rtlCol="0">
            <a:spAutoFit/>
          </a:bodyPr>
          <a:lstStyle/>
          <a:p>
            <a:r>
              <a:rPr lang="ro-RO" sz="6000" b="1" dirty="0">
                <a:solidFill>
                  <a:srgbClr val="FF0000"/>
                </a:solidFill>
              </a:rPr>
              <a:t>5</a:t>
            </a:r>
          </a:p>
        </p:txBody>
      </p:sp>
    </p:spTree>
    <p:extLst>
      <p:ext uri="{BB962C8B-B14F-4D97-AF65-F5344CB8AC3E}">
        <p14:creationId xmlns:p14="http://schemas.microsoft.com/office/powerpoint/2010/main" val="4355135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a:t>Metoda Cobra</a:t>
            </a:r>
          </a:p>
        </p:txBody>
      </p:sp>
      <p:sp>
        <p:nvSpPr>
          <p:cNvPr id="3" name="Slide Number Placeholder 2"/>
          <p:cNvSpPr>
            <a:spLocks noGrp="1"/>
          </p:cNvSpPr>
          <p:nvPr>
            <p:ph type="sldNum" sz="quarter" idx="12"/>
          </p:nvPr>
        </p:nvSpPr>
        <p:spPr/>
        <p:txBody>
          <a:bodyPr/>
          <a:lstStyle/>
          <a:p>
            <a:fld id="{F1ACBA6C-8D1B-4DA9-BA72-CB6242230B49}" type="slidenum">
              <a:rPr lang="sv-SE" smtClean="0"/>
              <a:pPr/>
              <a:t>12</a:t>
            </a:fld>
            <a:endParaRPr lang="sv-SE"/>
          </a:p>
        </p:txBody>
      </p:sp>
      <p:sp>
        <p:nvSpPr>
          <p:cNvPr id="4" name="TextBox 3"/>
          <p:cNvSpPr txBox="1"/>
          <p:nvPr/>
        </p:nvSpPr>
        <p:spPr>
          <a:xfrm>
            <a:off x="3414944" y="1633266"/>
            <a:ext cx="7253056" cy="400110"/>
          </a:xfrm>
          <a:prstGeom prst="rect">
            <a:avLst/>
          </a:prstGeom>
          <a:noFill/>
        </p:spPr>
        <p:txBody>
          <a:bodyPr wrap="square" rtlCol="0">
            <a:spAutoFit/>
          </a:bodyPr>
          <a:lstStyle/>
          <a:p>
            <a:r>
              <a:rPr lang="ro-RO" sz="2000" dirty="0" smtClean="0"/>
              <a:t>Lichidare cu pistolul sau țeava normală de refulare</a:t>
            </a:r>
            <a:endParaRPr lang="ro-RO"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756" y="2225534"/>
            <a:ext cx="9202008" cy="4513827"/>
          </a:xfrm>
          <a:prstGeom prst="rect">
            <a:avLst/>
          </a:prstGeom>
        </p:spPr>
      </p:pic>
      <p:sp>
        <p:nvSpPr>
          <p:cNvPr id="6" name="TextBox 5"/>
          <p:cNvSpPr txBox="1"/>
          <p:nvPr/>
        </p:nvSpPr>
        <p:spPr>
          <a:xfrm>
            <a:off x="2740242" y="1325490"/>
            <a:ext cx="674703" cy="1015663"/>
          </a:xfrm>
          <a:prstGeom prst="rect">
            <a:avLst/>
          </a:prstGeom>
          <a:noFill/>
        </p:spPr>
        <p:txBody>
          <a:bodyPr wrap="square" rtlCol="0">
            <a:spAutoFit/>
          </a:bodyPr>
          <a:lstStyle/>
          <a:p>
            <a:r>
              <a:rPr lang="ro-RO" sz="6000" b="1" dirty="0">
                <a:solidFill>
                  <a:srgbClr val="FF0000"/>
                </a:solidFill>
              </a:rPr>
              <a:t>6</a:t>
            </a:r>
          </a:p>
        </p:txBody>
      </p:sp>
    </p:spTree>
    <p:extLst>
      <p:ext uri="{BB962C8B-B14F-4D97-AF65-F5344CB8AC3E}">
        <p14:creationId xmlns:p14="http://schemas.microsoft.com/office/powerpoint/2010/main" val="34118094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a:t>Metoda </a:t>
            </a:r>
            <a:r>
              <a:rPr lang="ro-RO" noProof="0" dirty="0" smtClean="0"/>
              <a:t>tradițională</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13</a:t>
            </a:fld>
            <a:endParaRPr lang="sv-SE"/>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1375" y="5549902"/>
            <a:ext cx="1258167" cy="117805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519" y="5358318"/>
            <a:ext cx="8081962" cy="1561229"/>
          </a:xfrm>
          <a:prstGeom prst="rect">
            <a:avLst/>
          </a:prstGeom>
        </p:spPr>
      </p:pic>
      <p:sp>
        <p:nvSpPr>
          <p:cNvPr id="9" name="Content Placeholder 2"/>
          <p:cNvSpPr txBox="1">
            <a:spLocks/>
          </p:cNvSpPr>
          <p:nvPr/>
        </p:nvSpPr>
        <p:spPr>
          <a:xfrm>
            <a:off x="1380392" y="1659151"/>
            <a:ext cx="10172700" cy="3387634"/>
          </a:xfrm>
          <a:prstGeom prst="rect">
            <a:avLst/>
          </a:prstGeom>
        </p:spPr>
        <p:txBody>
          <a:bodyPr/>
          <a:lstStyle>
            <a:lvl1pPr marL="342900" indent="-342900" algn="l" rtl="0" eaLnBrk="1" fontAlgn="base" hangingPunct="1">
              <a:spcBef>
                <a:spcPct val="20000"/>
              </a:spcBef>
              <a:spcAft>
                <a:spcPct val="0"/>
              </a:spcAft>
              <a:buBlip>
                <a:blip r:embed="rId5"/>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pPr marL="0" indent="0">
              <a:lnSpc>
                <a:spcPct val="90000"/>
              </a:lnSpc>
              <a:buNone/>
            </a:pPr>
            <a:r>
              <a:rPr lang="ro-RO" sz="2400" b="1" kern="0" dirty="0"/>
              <a:t>Dezavantajele soluțiilor utilizate în prezent</a:t>
            </a:r>
          </a:p>
          <a:p>
            <a:pPr>
              <a:lnSpc>
                <a:spcPct val="90000"/>
              </a:lnSpc>
            </a:pPr>
            <a:r>
              <a:rPr lang="ro-RO" sz="2200" kern="0" dirty="0" smtClean="0"/>
              <a:t>Adoptarea unei tactici defensive crește durata și scade eficiența intervenției</a:t>
            </a:r>
          </a:p>
          <a:p>
            <a:pPr>
              <a:lnSpc>
                <a:spcPct val="90000"/>
              </a:lnSpc>
            </a:pPr>
            <a:r>
              <a:rPr lang="ro-RO" sz="2200" kern="0" dirty="0" smtClean="0"/>
              <a:t>Atacul </a:t>
            </a:r>
            <a:r>
              <a:rPr lang="ro-RO" sz="2200" kern="0" dirty="0"/>
              <a:t>interior va expune pompierul la riscuri serioase: accidentare, prăbușirea structurii, substanțe cancerigene</a:t>
            </a:r>
          </a:p>
          <a:p>
            <a:pPr>
              <a:lnSpc>
                <a:spcPct val="90000"/>
              </a:lnSpc>
            </a:pPr>
            <a:r>
              <a:rPr lang="ro-RO" sz="2200" kern="0" dirty="0"/>
              <a:t>Deschiderea unei uși pentru acces va alimenta focul cu un volum însemnat de oxigen</a:t>
            </a:r>
          </a:p>
          <a:p>
            <a:pPr>
              <a:lnSpc>
                <a:spcPct val="90000"/>
              </a:lnSpc>
            </a:pPr>
            <a:r>
              <a:rPr lang="ro-RO" sz="2200" kern="0" dirty="0"/>
              <a:t>Crește riscul de </a:t>
            </a:r>
            <a:r>
              <a:rPr lang="ro-RO" sz="2200" kern="0" dirty="0" err="1"/>
              <a:t>backdraft</a:t>
            </a:r>
            <a:r>
              <a:rPr lang="ro-RO" sz="2200" kern="0" dirty="0"/>
              <a:t> sau </a:t>
            </a:r>
            <a:r>
              <a:rPr lang="ro-RO" sz="2200" kern="0" dirty="0" err="1"/>
              <a:t>flashover</a:t>
            </a:r>
            <a:endParaRPr lang="ro-RO" sz="2200" kern="0" dirty="0"/>
          </a:p>
          <a:p>
            <a:pPr>
              <a:lnSpc>
                <a:spcPct val="90000"/>
              </a:lnSpc>
            </a:pPr>
            <a:r>
              <a:rPr lang="ro-RO" sz="2200" kern="0" dirty="0"/>
              <a:t>Se utilizează ineficient o cantitate mare de apă, ce va produce daune suplimentare</a:t>
            </a:r>
          </a:p>
          <a:p>
            <a:pPr>
              <a:lnSpc>
                <a:spcPct val="90000"/>
              </a:lnSpc>
            </a:pPr>
            <a:r>
              <a:rPr lang="ro-RO" sz="2200" kern="0" dirty="0"/>
              <a:t>Rază scurtă de acțiune, efecte limitate de răcire și inversiune</a:t>
            </a:r>
          </a:p>
          <a:p>
            <a:pPr>
              <a:lnSpc>
                <a:spcPct val="90000"/>
              </a:lnSpc>
            </a:pPr>
            <a:r>
              <a:rPr lang="ro-RO" sz="2200" kern="0" dirty="0"/>
              <a:t>Lipsa ventilației scade vizibilitatea și îngreunează </a:t>
            </a:r>
            <a:r>
              <a:rPr lang="ro-RO" sz="2200" kern="0" dirty="0" smtClean="0"/>
              <a:t>accesul</a:t>
            </a:r>
            <a:endParaRPr lang="en-US" sz="2200" kern="0" dirty="0" smtClean="0"/>
          </a:p>
        </p:txBody>
      </p:sp>
    </p:spTree>
    <p:extLst>
      <p:ext uri="{BB962C8B-B14F-4D97-AF65-F5344CB8AC3E}">
        <p14:creationId xmlns:p14="http://schemas.microsoft.com/office/powerpoint/2010/main" val="16879130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a:t>Metoda </a:t>
            </a:r>
            <a:r>
              <a:rPr lang="ro-RO" noProof="0" dirty="0" smtClean="0"/>
              <a:t>tradițională</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14</a:t>
            </a:fld>
            <a:endParaRPr lang="sv-SE"/>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424" y="2222866"/>
            <a:ext cx="9156975" cy="4491737"/>
          </a:xfrm>
          <a:prstGeom prst="rect">
            <a:avLst/>
          </a:prstGeom>
        </p:spPr>
      </p:pic>
      <p:sp>
        <p:nvSpPr>
          <p:cNvPr id="8" name="Content Placeholder 2"/>
          <p:cNvSpPr txBox="1">
            <a:spLocks/>
          </p:cNvSpPr>
          <p:nvPr/>
        </p:nvSpPr>
        <p:spPr>
          <a:xfrm>
            <a:off x="3764137" y="1646874"/>
            <a:ext cx="5707245" cy="508316"/>
          </a:xfrm>
          <a:prstGeom prst="rect">
            <a:avLst/>
          </a:prstGeom>
        </p:spPr>
        <p:txBody>
          <a:bodyPr/>
          <a:lstStyle>
            <a:lvl1pPr marL="342900" indent="-342900" algn="l" rtl="0" eaLnBrk="1" fontAlgn="base" hangingPunct="1">
              <a:spcBef>
                <a:spcPct val="20000"/>
              </a:spcBef>
              <a:spcAft>
                <a:spcPct val="0"/>
              </a:spcAft>
              <a:buBlip>
                <a:blip r:embed="rId4"/>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pPr marL="0" indent="0">
              <a:lnSpc>
                <a:spcPct val="90000"/>
              </a:lnSpc>
              <a:buNone/>
            </a:pPr>
            <a:r>
              <a:rPr lang="ro-RO" sz="2400" b="1" kern="0" dirty="0"/>
              <a:t>Dezavantajele soluțiilor utilizate în prezent</a:t>
            </a:r>
          </a:p>
        </p:txBody>
      </p:sp>
    </p:spTree>
    <p:extLst>
      <p:ext uri="{BB962C8B-B14F-4D97-AF65-F5344CB8AC3E}">
        <p14:creationId xmlns:p14="http://schemas.microsoft.com/office/powerpoint/2010/main" val="3725846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95091" y="4196425"/>
            <a:ext cx="8245336" cy="2661575"/>
          </a:xfrm>
          <a:prstGeom prst="rect">
            <a:avLst/>
          </a:prstGeom>
        </p:spPr>
      </p:pic>
      <p:sp>
        <p:nvSpPr>
          <p:cNvPr id="15361" name="Rubrik 1"/>
          <p:cNvSpPr>
            <a:spLocks noGrp="1"/>
          </p:cNvSpPr>
          <p:nvPr>
            <p:ph type="title" idx="4294967295"/>
          </p:nvPr>
        </p:nvSpPr>
        <p:spPr/>
        <p:txBody>
          <a:bodyPr/>
          <a:lstStyle/>
          <a:p>
            <a:pPr eaLnBrk="1" hangingPunct="1"/>
            <a:r>
              <a:rPr lang="ro-RO" noProof="0" dirty="0" smtClean="0"/>
              <a:t>Concept diferit</a:t>
            </a:r>
          </a:p>
        </p:txBody>
      </p:sp>
      <p:sp>
        <p:nvSpPr>
          <p:cNvPr id="15362" name="Rectangle 6"/>
          <p:cNvSpPr>
            <a:spLocks noChangeArrowheads="1"/>
          </p:cNvSpPr>
          <p:nvPr/>
        </p:nvSpPr>
        <p:spPr bwMode="auto">
          <a:xfrm>
            <a:off x="3100374" y="1647508"/>
            <a:ext cx="7540851" cy="400110"/>
          </a:xfrm>
          <a:prstGeom prst="rect">
            <a:avLst/>
          </a:prstGeom>
          <a:solidFill>
            <a:schemeClr val="bg1"/>
          </a:solidFill>
          <a:ln w="9525">
            <a:noFill/>
            <a:miter lim="800000"/>
            <a:headEnd/>
            <a:tailEnd/>
          </a:ln>
        </p:spPr>
        <p:txBody>
          <a:bodyPr wrap="square">
            <a:spAutoFit/>
          </a:bodyPr>
          <a:lstStyle/>
          <a:p>
            <a:r>
              <a:rPr lang="ro-RO" sz="2000" dirty="0">
                <a:solidFill>
                  <a:srgbClr val="404040"/>
                </a:solidFill>
                <a:latin typeface="+mn-lt"/>
              </a:rPr>
              <a:t>Diferențele de abordare între </a:t>
            </a:r>
            <a:r>
              <a:rPr lang="ro-RO" sz="2000" dirty="0" smtClean="0">
                <a:solidFill>
                  <a:srgbClr val="404040"/>
                </a:solidFill>
                <a:latin typeface="+mn-lt"/>
              </a:rPr>
              <a:t>conceptul </a:t>
            </a:r>
            <a:r>
              <a:rPr lang="ro-RO" sz="2000" dirty="0">
                <a:solidFill>
                  <a:srgbClr val="404040"/>
                </a:solidFill>
                <a:latin typeface="+mn-lt"/>
              </a:rPr>
              <a:t>Cobra și </a:t>
            </a:r>
            <a:r>
              <a:rPr lang="ro-RO" sz="2000" dirty="0" smtClean="0">
                <a:solidFill>
                  <a:srgbClr val="404040"/>
                </a:solidFill>
                <a:latin typeface="+mn-lt"/>
              </a:rPr>
              <a:t>tacticile convenționale</a:t>
            </a:r>
            <a:endParaRPr lang="ro-RO" sz="2000" dirty="0">
              <a:solidFill>
                <a:srgbClr val="404040"/>
              </a:solidFill>
              <a:latin typeface="+mn-lt"/>
            </a:endParaRPr>
          </a:p>
        </p:txBody>
      </p:sp>
      <p:sp>
        <p:nvSpPr>
          <p:cNvPr id="2" name="Slide Number Placeholder 1"/>
          <p:cNvSpPr>
            <a:spLocks noGrp="1"/>
          </p:cNvSpPr>
          <p:nvPr>
            <p:ph type="sldNum" sz="quarter" idx="12"/>
          </p:nvPr>
        </p:nvSpPr>
        <p:spPr/>
        <p:txBody>
          <a:bodyPr/>
          <a:lstStyle/>
          <a:p>
            <a:fld id="{EB56980F-477A-46CA-A4D4-3206A4664919}" type="slidenum">
              <a:rPr lang="sv-SE" smtClean="0"/>
              <a:pPr/>
              <a:t>15</a:t>
            </a:fld>
            <a:endParaRPr lang="sv-SE"/>
          </a:p>
        </p:txBody>
      </p:sp>
      <p:pic>
        <p:nvPicPr>
          <p:cNvPr id="3" name="Picture 2"/>
          <p:cNvPicPr>
            <a:picLocks noChangeAspect="1"/>
          </p:cNvPicPr>
          <p:nvPr/>
        </p:nvPicPr>
        <p:blipFill rotWithShape="1">
          <a:blip r:embed="rId4"/>
          <a:srcRect b="4405"/>
          <a:stretch/>
        </p:blipFill>
        <p:spPr>
          <a:xfrm>
            <a:off x="2594292" y="2205958"/>
            <a:ext cx="8046933" cy="2067104"/>
          </a:xfrm>
          <a:prstGeom prst="rect">
            <a:avLst/>
          </a:prstGeom>
        </p:spPr>
      </p:pic>
    </p:spTree>
    <p:extLst>
      <p:ext uri="{BB962C8B-B14F-4D97-AF65-F5344CB8AC3E}">
        <p14:creationId xmlns:p14="http://schemas.microsoft.com/office/powerpoint/2010/main" val="76482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Echipamente </a:t>
            </a:r>
            <a:r>
              <a:rPr lang="ro-RO" dirty="0" smtClean="0"/>
              <a:t>propuse</a:t>
            </a:r>
            <a:endParaRPr lang="ro-RO"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16</a:t>
            </a:fld>
            <a:endParaRPr lang="sv-SE"/>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384" y="2003486"/>
            <a:ext cx="4118592" cy="107478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7052" y="4145582"/>
            <a:ext cx="1078834" cy="188607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7218" y="1918603"/>
            <a:ext cx="2311512" cy="137099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7337" y="4092606"/>
            <a:ext cx="1450409" cy="1939049"/>
          </a:xfrm>
          <a:prstGeom prst="rect">
            <a:avLst/>
          </a:prstGeom>
        </p:spPr>
      </p:pic>
      <p:sp>
        <p:nvSpPr>
          <p:cNvPr id="5" name="TextBox 4"/>
          <p:cNvSpPr txBox="1"/>
          <p:nvPr/>
        </p:nvSpPr>
        <p:spPr>
          <a:xfrm>
            <a:off x="3920376" y="3289601"/>
            <a:ext cx="1882609" cy="400110"/>
          </a:xfrm>
          <a:prstGeom prst="rect">
            <a:avLst/>
          </a:prstGeom>
          <a:noFill/>
        </p:spPr>
        <p:txBody>
          <a:bodyPr wrap="square" rtlCol="0">
            <a:spAutoFit/>
          </a:bodyPr>
          <a:lstStyle/>
          <a:p>
            <a:r>
              <a:rPr lang="ro-RO" sz="2000" b="1" dirty="0" err="1">
                <a:latin typeface="+mn-lt"/>
              </a:rPr>
              <a:t>Cold</a:t>
            </a:r>
            <a:r>
              <a:rPr lang="ro-RO" sz="2000" b="1" dirty="0">
                <a:latin typeface="+mn-lt"/>
              </a:rPr>
              <a:t> Cut Cobra</a:t>
            </a:r>
          </a:p>
        </p:txBody>
      </p:sp>
      <p:sp>
        <p:nvSpPr>
          <p:cNvPr id="11" name="TextBox 10"/>
          <p:cNvSpPr txBox="1"/>
          <p:nvPr/>
        </p:nvSpPr>
        <p:spPr>
          <a:xfrm>
            <a:off x="7855174" y="3356237"/>
            <a:ext cx="1775601" cy="400110"/>
          </a:xfrm>
          <a:prstGeom prst="rect">
            <a:avLst/>
          </a:prstGeom>
          <a:noFill/>
        </p:spPr>
        <p:txBody>
          <a:bodyPr wrap="square" rtlCol="0">
            <a:spAutoFit/>
          </a:bodyPr>
          <a:lstStyle/>
          <a:p>
            <a:r>
              <a:rPr lang="ro-RO" sz="2000" b="1" dirty="0" err="1">
                <a:latin typeface="+mn-lt"/>
              </a:rPr>
              <a:t>Cold</a:t>
            </a:r>
            <a:r>
              <a:rPr lang="ro-RO" sz="2000" b="1" dirty="0">
                <a:latin typeface="+mn-lt"/>
              </a:rPr>
              <a:t> Cut MPN</a:t>
            </a:r>
          </a:p>
        </p:txBody>
      </p:sp>
      <p:sp>
        <p:nvSpPr>
          <p:cNvPr id="12" name="TextBox 11"/>
          <p:cNvSpPr txBox="1"/>
          <p:nvPr/>
        </p:nvSpPr>
        <p:spPr>
          <a:xfrm>
            <a:off x="3674407" y="6133814"/>
            <a:ext cx="2184125" cy="400110"/>
          </a:xfrm>
          <a:prstGeom prst="rect">
            <a:avLst/>
          </a:prstGeom>
          <a:noFill/>
        </p:spPr>
        <p:txBody>
          <a:bodyPr wrap="square" rtlCol="0">
            <a:spAutoFit/>
          </a:bodyPr>
          <a:lstStyle/>
          <a:p>
            <a:r>
              <a:rPr lang="ro-RO" sz="2000" b="1" dirty="0">
                <a:latin typeface="+mn-lt"/>
              </a:rPr>
              <a:t>ISG </a:t>
            </a:r>
            <a:r>
              <a:rPr lang="ro-RO" sz="2000" b="1" dirty="0" err="1">
                <a:latin typeface="+mn-lt"/>
              </a:rPr>
              <a:t>Infrasys</a:t>
            </a:r>
            <a:r>
              <a:rPr lang="ro-RO" sz="2000" b="1" dirty="0">
                <a:latin typeface="+mn-lt"/>
              </a:rPr>
              <a:t> X380</a:t>
            </a:r>
          </a:p>
        </p:txBody>
      </p:sp>
      <p:sp>
        <p:nvSpPr>
          <p:cNvPr id="13" name="TextBox 12"/>
          <p:cNvSpPr txBox="1"/>
          <p:nvPr/>
        </p:nvSpPr>
        <p:spPr>
          <a:xfrm>
            <a:off x="7413385" y="6133814"/>
            <a:ext cx="2304705" cy="400110"/>
          </a:xfrm>
          <a:prstGeom prst="rect">
            <a:avLst/>
          </a:prstGeom>
          <a:noFill/>
        </p:spPr>
        <p:txBody>
          <a:bodyPr wrap="square" rtlCol="0">
            <a:spAutoFit/>
          </a:bodyPr>
          <a:lstStyle/>
          <a:p>
            <a:r>
              <a:rPr lang="ro-RO" sz="2000" b="1" dirty="0">
                <a:latin typeface="+mn-lt"/>
              </a:rPr>
              <a:t>Leader PPV </a:t>
            </a:r>
            <a:r>
              <a:rPr lang="ro-RO" sz="2000" b="1" dirty="0" smtClean="0">
                <a:latin typeface="+mn-lt"/>
              </a:rPr>
              <a:t>MT2</a:t>
            </a:r>
            <a:r>
              <a:rPr lang="en-US" sz="2000" b="1" dirty="0" smtClean="0">
                <a:latin typeface="+mn-lt"/>
              </a:rPr>
              <a:t>40</a:t>
            </a:r>
            <a:endParaRPr lang="ro-RO" sz="2000" b="1" dirty="0">
              <a:latin typeface="+mn-lt"/>
            </a:endParaRPr>
          </a:p>
        </p:txBody>
      </p:sp>
    </p:spTree>
    <p:extLst>
      <p:ext uri="{BB962C8B-B14F-4D97-AF65-F5344CB8AC3E}">
        <p14:creationId xmlns:p14="http://schemas.microsoft.com/office/powerpoint/2010/main" val="461595812"/>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ubrik 1"/>
          <p:cNvSpPr>
            <a:spLocks noGrp="1"/>
          </p:cNvSpPr>
          <p:nvPr>
            <p:ph type="title" idx="4294967295"/>
          </p:nvPr>
        </p:nvSpPr>
        <p:spPr/>
        <p:txBody>
          <a:bodyPr/>
          <a:lstStyle/>
          <a:p>
            <a:pPr eaLnBrk="1" hangingPunct="1"/>
            <a:r>
              <a:rPr lang="ro-RO" dirty="0" smtClean="0"/>
              <a:t>Aplicarea metodei Cobra</a:t>
            </a:r>
            <a:r>
              <a:rPr lang="en-US" dirty="0" smtClean="0"/>
              <a:t> </a:t>
            </a:r>
            <a:r>
              <a:rPr lang="ro-RO" dirty="0" smtClean="0"/>
              <a:t>în tactica ofensivă</a:t>
            </a:r>
          </a:p>
        </p:txBody>
      </p:sp>
      <p:sp>
        <p:nvSpPr>
          <p:cNvPr id="2" name="Slide Number Placeholder 1"/>
          <p:cNvSpPr>
            <a:spLocks noGrp="1"/>
          </p:cNvSpPr>
          <p:nvPr>
            <p:ph type="sldNum" sz="quarter" idx="12"/>
          </p:nvPr>
        </p:nvSpPr>
        <p:spPr/>
        <p:txBody>
          <a:bodyPr/>
          <a:lstStyle/>
          <a:p>
            <a:fld id="{EB56980F-477A-46CA-A4D4-3206A4664919}" type="slidenum">
              <a:rPr lang="sv-SE" smtClean="0"/>
              <a:pPr/>
              <a:t>17</a:t>
            </a:fld>
            <a:endParaRPr lang="sv-SE"/>
          </a:p>
        </p:txBody>
      </p:sp>
      <p:pic>
        <p:nvPicPr>
          <p:cNvPr id="5" name="Cold Cut Cobra - Intervenție tipică U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29334" y="1616176"/>
            <a:ext cx="8976851" cy="5049479"/>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162489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8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Sistemul </a:t>
            </a:r>
            <a:r>
              <a:rPr lang="ro-RO" noProof="0" dirty="0" err="1" smtClean="0"/>
              <a:t>Cold</a:t>
            </a:r>
            <a:r>
              <a:rPr lang="ro-RO" noProof="0" dirty="0" smtClean="0"/>
              <a:t> Cut Cobra</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18</a:t>
            </a:fld>
            <a:endParaRPr lang="sv-SE"/>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526" y="2124076"/>
            <a:ext cx="7610475" cy="4733925"/>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324476" y="2854896"/>
            <a:ext cx="2586567" cy="2456714"/>
          </a:xfrm>
          <a:prstGeom prst="rect">
            <a:avLst/>
          </a:prstGeom>
        </p:spPr>
      </p:pic>
    </p:spTree>
    <p:extLst>
      <p:ext uri="{BB962C8B-B14F-4D97-AF65-F5344CB8AC3E}">
        <p14:creationId xmlns:p14="http://schemas.microsoft.com/office/powerpoint/2010/main" val="2584122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14412" y="0"/>
            <a:ext cx="11177587" cy="1423988"/>
          </a:xfrm>
        </p:spPr>
        <p:txBody>
          <a:bodyPr/>
          <a:lstStyle/>
          <a:p>
            <a:r>
              <a:rPr lang="ro-RO" noProof="0" dirty="0" smtClean="0"/>
              <a:t>Detalii tehnice</a:t>
            </a:r>
            <a:endParaRPr lang="ro-RO" noProof="0" dirty="0"/>
          </a:p>
        </p:txBody>
      </p:sp>
      <p:sp>
        <p:nvSpPr>
          <p:cNvPr id="5" name="Rectangle 3"/>
          <p:cNvSpPr txBox="1">
            <a:spLocks noChangeArrowheads="1"/>
          </p:cNvSpPr>
          <p:nvPr/>
        </p:nvSpPr>
        <p:spPr>
          <a:xfrm>
            <a:off x="1992679" y="2018673"/>
            <a:ext cx="7699375" cy="2940050"/>
          </a:xfrm>
          <a:prstGeom prst="rect">
            <a:avLst/>
          </a:prstGeom>
        </p:spPr>
        <p:txBody>
          <a:bodyPr/>
          <a:lstStyle>
            <a:lvl1pPr marL="342900" indent="-342900" algn="l" rtl="0" eaLnBrk="1" fontAlgn="base" hangingPunct="1">
              <a:spcBef>
                <a:spcPct val="20000"/>
              </a:spcBef>
              <a:spcAft>
                <a:spcPct val="0"/>
              </a:spcAft>
              <a:buBlip>
                <a:blip r:embed="rId3"/>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pPr>
              <a:defRPr/>
            </a:pPr>
            <a:r>
              <a:rPr lang="ro-RO" sz="2400" dirty="0" smtClean="0"/>
              <a:t>Aproximativ</a:t>
            </a:r>
            <a:r>
              <a:rPr lang="en-US" sz="2400" dirty="0" smtClean="0"/>
              <a:t> </a:t>
            </a:r>
            <a:r>
              <a:rPr lang="ro-RO" sz="2400" dirty="0" smtClean="0"/>
              <a:t>300 </a:t>
            </a:r>
            <a:r>
              <a:rPr lang="ro-RO" sz="2400" dirty="0"/>
              <a:t>bari la pompă</a:t>
            </a:r>
          </a:p>
          <a:p>
            <a:pPr>
              <a:defRPr/>
            </a:pPr>
            <a:r>
              <a:rPr lang="ro-RO" sz="2400" dirty="0"/>
              <a:t>Viteză apă: 200 m/s</a:t>
            </a:r>
          </a:p>
          <a:p>
            <a:pPr>
              <a:defRPr/>
            </a:pPr>
            <a:r>
              <a:rPr lang="ro-RO" sz="2400" dirty="0"/>
              <a:t>Debit: </a:t>
            </a:r>
            <a:r>
              <a:rPr lang="ro-RO" sz="2400" dirty="0" smtClean="0"/>
              <a:t>60 </a:t>
            </a:r>
            <a:r>
              <a:rPr lang="ro-RO" sz="2400" dirty="0"/>
              <a:t>l/min</a:t>
            </a:r>
          </a:p>
          <a:p>
            <a:pPr>
              <a:defRPr/>
            </a:pPr>
            <a:r>
              <a:rPr lang="ro-RO" sz="2400" dirty="0"/>
              <a:t>Pompă aditiv spumogen (Clasa A)</a:t>
            </a:r>
          </a:p>
          <a:p>
            <a:pPr>
              <a:defRPr/>
            </a:pPr>
            <a:r>
              <a:rPr lang="ro-RO" sz="2400" dirty="0"/>
              <a:t>Concentrație material abraziv: 5% </a:t>
            </a:r>
          </a:p>
          <a:p>
            <a:pPr>
              <a:defRPr/>
            </a:pPr>
            <a:r>
              <a:rPr lang="ro-RO" sz="2400" dirty="0"/>
              <a:t>Viteză tăiere oțel moale: 40 mm/min</a:t>
            </a:r>
          </a:p>
          <a:p>
            <a:pPr>
              <a:defRPr/>
            </a:pPr>
            <a:r>
              <a:rPr lang="ro-RO" sz="2400" dirty="0"/>
              <a:t>Lungime furtun:</a:t>
            </a:r>
          </a:p>
          <a:p>
            <a:pPr lvl="1">
              <a:defRPr/>
            </a:pPr>
            <a:r>
              <a:rPr lang="ro-RO" sz="2000" dirty="0"/>
              <a:t>Standard: 80 m</a:t>
            </a:r>
          </a:p>
          <a:p>
            <a:pPr lvl="1">
              <a:defRPr/>
            </a:pPr>
            <a:r>
              <a:rPr lang="ro-RO" sz="2000" dirty="0"/>
              <a:t>Opțional: până la 200 m</a:t>
            </a:r>
            <a:br>
              <a:rPr lang="ro-RO" sz="2000" dirty="0"/>
            </a:br>
            <a:endParaRPr lang="ro-RO" sz="2000" dirty="0"/>
          </a:p>
          <a:p>
            <a:pPr>
              <a:defRPr/>
            </a:pPr>
            <a:endParaRPr lang="ro-RO" sz="2400" dirty="0"/>
          </a:p>
        </p:txBody>
      </p:sp>
      <p:sp>
        <p:nvSpPr>
          <p:cNvPr id="3" name="Slide Number Placeholder 2"/>
          <p:cNvSpPr>
            <a:spLocks noGrp="1"/>
          </p:cNvSpPr>
          <p:nvPr>
            <p:ph type="sldNum" sz="quarter" idx="12"/>
          </p:nvPr>
        </p:nvSpPr>
        <p:spPr/>
        <p:txBody>
          <a:bodyPr/>
          <a:lstStyle/>
          <a:p>
            <a:fld id="{4B7058F7-8547-4774-BA07-9BAF093FA1B1}" type="slidenum">
              <a:rPr lang="sv-SE" smtClean="0"/>
              <a:pPr/>
              <a:t>19</a:t>
            </a:fld>
            <a:endParaRPr lang="sv-SE"/>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9850" y="4044597"/>
            <a:ext cx="6267635" cy="2813403"/>
          </a:xfrm>
          <a:prstGeom prst="rect">
            <a:avLst/>
          </a:prstGeom>
        </p:spPr>
      </p:pic>
    </p:spTree>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smtClean="0"/>
              <a:t>Factorii cheie pentru performanță</a:t>
            </a:r>
            <a:endParaRPr lang="ro-RO" noProof="0" dirty="0"/>
          </a:p>
        </p:txBody>
      </p:sp>
      <p:grpSp>
        <p:nvGrpSpPr>
          <p:cNvPr id="4" name="Grupp 33"/>
          <p:cNvGrpSpPr/>
          <p:nvPr/>
        </p:nvGrpSpPr>
        <p:grpSpPr>
          <a:xfrm>
            <a:off x="2947447" y="2743199"/>
            <a:ext cx="3091992" cy="2102178"/>
            <a:chOff x="1798819" y="2743199"/>
            <a:chExt cx="2158584" cy="1903751"/>
          </a:xfrm>
        </p:grpSpPr>
        <p:sp>
          <p:nvSpPr>
            <p:cNvPr id="17" name="Likbent triangel 16"/>
            <p:cNvSpPr/>
            <p:nvPr/>
          </p:nvSpPr>
          <p:spPr>
            <a:xfrm>
              <a:off x="1798819" y="2743199"/>
              <a:ext cx="2158584" cy="1903751"/>
            </a:xfrm>
            <a:prstGeom prst="triangle">
              <a:avLst/>
            </a:prstGeom>
            <a:gradFill>
              <a:gsLst>
                <a:gs pos="0">
                  <a:srgbClr val="FFC000"/>
                </a:gs>
                <a:gs pos="100000">
                  <a:srgbClr val="FF0000">
                    <a:lumMod val="57000"/>
                    <a:lumOff val="4300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18" name="Rak 17"/>
            <p:cNvCxnSpPr>
              <a:stCxn id="17" idx="0"/>
              <a:endCxn id="17" idx="4"/>
            </p:cNvCxnSpPr>
            <p:nvPr/>
          </p:nvCxnSpPr>
          <p:spPr>
            <a:xfrm>
              <a:off x="2878111" y="2743199"/>
              <a:ext cx="1079292" cy="19037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Rak 18"/>
            <p:cNvCxnSpPr>
              <a:stCxn id="17" idx="4"/>
              <a:endCxn id="17" idx="2"/>
            </p:cNvCxnSpPr>
            <p:nvPr/>
          </p:nvCxnSpPr>
          <p:spPr>
            <a:xfrm flipH="1">
              <a:off x="1798819" y="4646950"/>
              <a:ext cx="215858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Rak 19"/>
            <p:cNvCxnSpPr>
              <a:stCxn id="17" idx="0"/>
              <a:endCxn id="17" idx="2"/>
            </p:cNvCxnSpPr>
            <p:nvPr/>
          </p:nvCxnSpPr>
          <p:spPr>
            <a:xfrm flipH="1">
              <a:off x="1798819" y="2743199"/>
              <a:ext cx="1079292" cy="190375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upp 25"/>
          <p:cNvGrpSpPr/>
          <p:nvPr/>
        </p:nvGrpSpPr>
        <p:grpSpPr>
          <a:xfrm>
            <a:off x="6727596" y="2745699"/>
            <a:ext cx="3148552" cy="2099678"/>
            <a:chOff x="5983529" y="2745699"/>
            <a:chExt cx="2158584" cy="1903751"/>
          </a:xfrm>
        </p:grpSpPr>
        <p:sp>
          <p:nvSpPr>
            <p:cNvPr id="21" name="Likbent triangel 20"/>
            <p:cNvSpPr/>
            <p:nvPr/>
          </p:nvSpPr>
          <p:spPr>
            <a:xfrm>
              <a:off x="5983529" y="2745699"/>
              <a:ext cx="2158584" cy="1903751"/>
            </a:xfrm>
            <a:prstGeom prst="triangle">
              <a:avLst/>
            </a:prstGeom>
            <a:gradFill>
              <a:gsLst>
                <a:gs pos="0">
                  <a:schemeClr val="accent1"/>
                </a:gs>
                <a:gs pos="100000">
                  <a:schemeClr val="accent1">
                    <a:lumMod val="77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cxnSp>
          <p:nvCxnSpPr>
            <p:cNvPr id="22" name="Rak 21"/>
            <p:cNvCxnSpPr>
              <a:stCxn id="21" idx="0"/>
              <a:endCxn id="21" idx="4"/>
            </p:cNvCxnSpPr>
            <p:nvPr/>
          </p:nvCxnSpPr>
          <p:spPr>
            <a:xfrm>
              <a:off x="7062821" y="2745699"/>
              <a:ext cx="1079292" cy="19037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Rak 22"/>
            <p:cNvCxnSpPr>
              <a:stCxn id="21" idx="4"/>
              <a:endCxn id="21" idx="2"/>
            </p:cNvCxnSpPr>
            <p:nvPr/>
          </p:nvCxnSpPr>
          <p:spPr>
            <a:xfrm flipH="1">
              <a:off x="5983529" y="4649450"/>
              <a:ext cx="215858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Rak 23"/>
            <p:cNvCxnSpPr>
              <a:stCxn id="21" idx="0"/>
              <a:endCxn id="21" idx="2"/>
            </p:cNvCxnSpPr>
            <p:nvPr/>
          </p:nvCxnSpPr>
          <p:spPr>
            <a:xfrm flipH="1">
              <a:off x="5983529" y="2745699"/>
              <a:ext cx="1079292" cy="190375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7" name="textruta 26"/>
          <p:cNvSpPr txBox="1"/>
          <p:nvPr/>
        </p:nvSpPr>
        <p:spPr>
          <a:xfrm>
            <a:off x="2829256" y="2983044"/>
            <a:ext cx="1159292" cy="461665"/>
          </a:xfrm>
          <a:prstGeom prst="rect">
            <a:avLst/>
          </a:prstGeom>
          <a:noFill/>
        </p:spPr>
        <p:txBody>
          <a:bodyPr wrap="none" rtlCol="0">
            <a:spAutoFit/>
          </a:bodyPr>
          <a:lstStyle/>
          <a:p>
            <a:r>
              <a:rPr lang="ro-RO" sz="2400" dirty="0">
                <a:latin typeface="+mj-lt"/>
              </a:rPr>
              <a:t>OXIGEN</a:t>
            </a:r>
          </a:p>
        </p:txBody>
      </p:sp>
      <p:sp>
        <p:nvSpPr>
          <p:cNvPr id="28" name="textruta 27"/>
          <p:cNvSpPr txBox="1"/>
          <p:nvPr/>
        </p:nvSpPr>
        <p:spPr>
          <a:xfrm>
            <a:off x="4941757" y="2985544"/>
            <a:ext cx="1386918" cy="461665"/>
          </a:xfrm>
          <a:prstGeom prst="rect">
            <a:avLst/>
          </a:prstGeom>
          <a:noFill/>
        </p:spPr>
        <p:txBody>
          <a:bodyPr wrap="none" rtlCol="0">
            <a:spAutoFit/>
          </a:bodyPr>
          <a:lstStyle/>
          <a:p>
            <a:r>
              <a:rPr lang="ro-RO" sz="2400" dirty="0">
                <a:latin typeface="+mj-lt"/>
              </a:rPr>
              <a:t>CĂLDURA</a:t>
            </a:r>
          </a:p>
        </p:txBody>
      </p:sp>
      <p:sp>
        <p:nvSpPr>
          <p:cNvPr id="29" name="textruta 28"/>
          <p:cNvSpPr txBox="1"/>
          <p:nvPr/>
        </p:nvSpPr>
        <p:spPr>
          <a:xfrm>
            <a:off x="3483653" y="4845378"/>
            <a:ext cx="1915909" cy="461665"/>
          </a:xfrm>
          <a:prstGeom prst="rect">
            <a:avLst/>
          </a:prstGeom>
          <a:noFill/>
        </p:spPr>
        <p:txBody>
          <a:bodyPr wrap="none" rtlCol="0">
            <a:spAutoFit/>
          </a:bodyPr>
          <a:lstStyle/>
          <a:p>
            <a:r>
              <a:rPr lang="ro-RO" sz="2400" dirty="0">
                <a:latin typeface="+mj-lt"/>
              </a:rPr>
              <a:t>COMBUSTIBIL</a:t>
            </a:r>
          </a:p>
        </p:txBody>
      </p:sp>
      <p:sp>
        <p:nvSpPr>
          <p:cNvPr id="30" name="textruta 29"/>
          <p:cNvSpPr txBox="1"/>
          <p:nvPr/>
        </p:nvSpPr>
        <p:spPr>
          <a:xfrm>
            <a:off x="6558366" y="2989862"/>
            <a:ext cx="1306383" cy="461665"/>
          </a:xfrm>
          <a:prstGeom prst="rect">
            <a:avLst/>
          </a:prstGeom>
          <a:noFill/>
        </p:spPr>
        <p:txBody>
          <a:bodyPr wrap="none" rtlCol="0">
            <a:spAutoFit/>
          </a:bodyPr>
          <a:lstStyle/>
          <a:p>
            <a:r>
              <a:rPr lang="ro-RO" sz="2400" dirty="0">
                <a:latin typeface="+mj-lt"/>
              </a:rPr>
              <a:t>METODĂ</a:t>
            </a:r>
          </a:p>
        </p:txBody>
      </p:sp>
      <p:sp>
        <p:nvSpPr>
          <p:cNvPr id="31" name="textruta 30"/>
          <p:cNvSpPr txBox="1"/>
          <p:nvPr/>
        </p:nvSpPr>
        <p:spPr>
          <a:xfrm>
            <a:off x="8734008" y="2988044"/>
            <a:ext cx="1829027" cy="461665"/>
          </a:xfrm>
          <a:prstGeom prst="rect">
            <a:avLst/>
          </a:prstGeom>
          <a:noFill/>
        </p:spPr>
        <p:txBody>
          <a:bodyPr wrap="none" rtlCol="0">
            <a:spAutoFit/>
          </a:bodyPr>
          <a:lstStyle/>
          <a:p>
            <a:r>
              <a:rPr lang="ro-RO" sz="2400" dirty="0">
                <a:latin typeface="+mj-lt"/>
              </a:rPr>
              <a:t>TEHNOLOGIE</a:t>
            </a:r>
          </a:p>
        </p:txBody>
      </p:sp>
      <p:sp>
        <p:nvSpPr>
          <p:cNvPr id="32" name="textruta 31"/>
          <p:cNvSpPr txBox="1"/>
          <p:nvPr/>
        </p:nvSpPr>
        <p:spPr>
          <a:xfrm>
            <a:off x="6932497" y="4845378"/>
            <a:ext cx="2775504" cy="461665"/>
          </a:xfrm>
          <a:prstGeom prst="rect">
            <a:avLst/>
          </a:prstGeom>
          <a:noFill/>
        </p:spPr>
        <p:txBody>
          <a:bodyPr wrap="none" rtlCol="0">
            <a:spAutoFit/>
          </a:bodyPr>
          <a:lstStyle/>
          <a:p>
            <a:pPr algn="ctr"/>
            <a:r>
              <a:rPr lang="ro-RO" sz="2400" dirty="0">
                <a:latin typeface="+mj-lt"/>
              </a:rPr>
              <a:t>PERSONAL PREGĂTIT</a:t>
            </a:r>
          </a:p>
        </p:txBody>
      </p:sp>
      <p:sp>
        <p:nvSpPr>
          <p:cNvPr id="33" name="textruta 32"/>
          <p:cNvSpPr txBox="1"/>
          <p:nvPr/>
        </p:nvSpPr>
        <p:spPr>
          <a:xfrm>
            <a:off x="4091765" y="3710080"/>
            <a:ext cx="800599" cy="523220"/>
          </a:xfrm>
          <a:prstGeom prst="rect">
            <a:avLst/>
          </a:prstGeom>
          <a:solidFill>
            <a:srgbClr val="FF0000"/>
          </a:solidFill>
          <a:ln cap="rnd">
            <a:noFill/>
            <a:round/>
          </a:ln>
          <a:effectLst>
            <a:glow rad="228600">
              <a:srgbClr val="FF0000">
                <a:alpha val="44000"/>
              </a:srgbClr>
            </a:glow>
            <a:softEdge rad="254000"/>
          </a:effectLst>
        </p:spPr>
        <p:txBody>
          <a:bodyPr wrap="square" rtlCol="0">
            <a:spAutoFit/>
          </a:bodyPr>
          <a:lstStyle/>
          <a:p>
            <a:pPr algn="ctr"/>
            <a:r>
              <a:rPr lang="ro-RO" sz="2800" dirty="0">
                <a:latin typeface="+mj-lt"/>
              </a:rPr>
              <a:t>FOC</a:t>
            </a:r>
          </a:p>
        </p:txBody>
      </p:sp>
      <p:sp>
        <p:nvSpPr>
          <p:cNvPr id="35" name="textruta 34"/>
          <p:cNvSpPr txBox="1"/>
          <p:nvPr/>
        </p:nvSpPr>
        <p:spPr>
          <a:xfrm>
            <a:off x="7135143" y="3503029"/>
            <a:ext cx="2333459" cy="1015663"/>
          </a:xfrm>
          <a:prstGeom prst="rect">
            <a:avLst/>
          </a:prstGeom>
          <a:noFill/>
          <a:effectLst/>
        </p:spPr>
        <p:txBody>
          <a:bodyPr wrap="none" rtlCol="0">
            <a:spAutoFit/>
          </a:bodyPr>
          <a:lstStyle/>
          <a:p>
            <a:pPr algn="ctr"/>
            <a:endParaRPr lang="ro-RO" sz="2000" dirty="0">
              <a:latin typeface="+mj-lt"/>
            </a:endParaRPr>
          </a:p>
          <a:p>
            <a:pPr algn="ctr"/>
            <a:r>
              <a:rPr lang="ro-RO" sz="2000" dirty="0">
                <a:effectLst>
                  <a:glow rad="190500">
                    <a:schemeClr val="bg1"/>
                  </a:glow>
                </a:effectLst>
                <a:latin typeface="+mj-lt"/>
              </a:rPr>
              <a:t>INTERVENȚIE</a:t>
            </a:r>
          </a:p>
          <a:p>
            <a:pPr algn="ctr"/>
            <a:r>
              <a:rPr lang="ro-RO" sz="2000" dirty="0">
                <a:effectLst>
                  <a:glow rad="190500">
                    <a:schemeClr val="bg1"/>
                  </a:glow>
                </a:effectLst>
                <a:latin typeface="+mj-lt"/>
              </a:rPr>
              <a:t>SIGURĂ ȘI EFICIENTĂ</a:t>
            </a:r>
          </a:p>
        </p:txBody>
      </p:sp>
      <p:sp>
        <p:nvSpPr>
          <p:cNvPr id="3" name="textruta 2"/>
          <p:cNvSpPr txBox="1"/>
          <p:nvPr/>
        </p:nvSpPr>
        <p:spPr>
          <a:xfrm>
            <a:off x="3027765" y="5887264"/>
            <a:ext cx="7198509" cy="584775"/>
          </a:xfrm>
          <a:prstGeom prst="rect">
            <a:avLst/>
          </a:prstGeom>
          <a:noFill/>
        </p:spPr>
        <p:txBody>
          <a:bodyPr wrap="none" rtlCol="0">
            <a:spAutoFit/>
          </a:bodyPr>
          <a:lstStyle/>
          <a:p>
            <a:r>
              <a:rPr lang="ro-RO" sz="3200" dirty="0">
                <a:latin typeface="+mj-lt"/>
              </a:rPr>
              <a:t>Absența unui element afectează rezultatul</a:t>
            </a:r>
          </a:p>
        </p:txBody>
      </p:sp>
      <p:sp>
        <p:nvSpPr>
          <p:cNvPr id="6" name="Slide Number Placeholder 5"/>
          <p:cNvSpPr>
            <a:spLocks noGrp="1"/>
          </p:cNvSpPr>
          <p:nvPr>
            <p:ph type="sldNum" sz="quarter" idx="12"/>
          </p:nvPr>
        </p:nvSpPr>
        <p:spPr/>
        <p:txBody>
          <a:bodyPr/>
          <a:lstStyle/>
          <a:p>
            <a:fld id="{4B7058F7-8547-4774-BA07-9BAF093FA1B1}" type="slidenum">
              <a:rPr lang="sv-SE" smtClean="0"/>
              <a:pPr/>
              <a:t>2</a:t>
            </a:fld>
            <a:endParaRPr lang="sv-SE"/>
          </a:p>
        </p:txBody>
      </p:sp>
    </p:spTree>
    <p:extLst>
      <p:ext uri="{BB962C8B-B14F-4D97-AF65-F5344CB8AC3E}">
        <p14:creationId xmlns:p14="http://schemas.microsoft.com/office/powerpoint/2010/main" val="3011906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animBg="1"/>
      <p:bldP spid="35"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smtClean="0"/>
              <a:t>Perforare rapidă prin orice material</a:t>
            </a:r>
            <a:endParaRPr lang="ro-RO" noProof="0" dirty="0"/>
          </a:p>
        </p:txBody>
      </p:sp>
      <p:sp>
        <p:nvSpPr>
          <p:cNvPr id="3" name="Platshållare för innehåll 2"/>
          <p:cNvSpPr>
            <a:spLocks noGrp="1"/>
          </p:cNvSpPr>
          <p:nvPr>
            <p:ph idx="1"/>
          </p:nvPr>
        </p:nvSpPr>
        <p:spPr>
          <a:xfrm>
            <a:off x="1389186" y="2229808"/>
            <a:ext cx="3560884" cy="4525962"/>
          </a:xfrm>
        </p:spPr>
        <p:txBody>
          <a:bodyPr/>
          <a:lstStyle/>
          <a:p>
            <a:r>
              <a:rPr lang="ro-RO" sz="2400" noProof="0" dirty="0"/>
              <a:t>Pentru perforare este folosit un material abraziv special</a:t>
            </a:r>
          </a:p>
          <a:p>
            <a:endParaRPr lang="ro-RO" sz="1050" noProof="0" dirty="0"/>
          </a:p>
          <a:p>
            <a:r>
              <a:rPr lang="ro-RO" sz="2400" noProof="0" dirty="0"/>
              <a:t>Orice material de construcții poate fi perforat sau tăiat în câteva secunde: oțel, beton, lemn etc.</a:t>
            </a:r>
          </a:p>
        </p:txBody>
      </p:sp>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1085" y="1820599"/>
            <a:ext cx="6688162" cy="4525962"/>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4B7058F7-8547-4774-BA07-9BAF093FA1B1}" type="slidenum">
              <a:rPr lang="sv-SE" smtClean="0"/>
              <a:pPr/>
              <a:t>20</a:t>
            </a:fld>
            <a:endParaRPr lang="sv-SE"/>
          </a:p>
        </p:txBody>
      </p:sp>
    </p:spTree>
    <p:extLst>
      <p:ext uri="{BB962C8B-B14F-4D97-AF65-F5344CB8AC3E}">
        <p14:creationId xmlns:p14="http://schemas.microsoft.com/office/powerpoint/2010/main" val="96435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smtClean="0"/>
              <a:t>Mod de funcționare</a:t>
            </a:r>
            <a:endParaRPr lang="ro-RO" noProof="0" dirty="0"/>
          </a:p>
        </p:txBody>
      </p:sp>
      <p:sp>
        <p:nvSpPr>
          <p:cNvPr id="3" name="Flödesschema: Process 2"/>
          <p:cNvSpPr/>
          <p:nvPr/>
        </p:nvSpPr>
        <p:spPr>
          <a:xfrm flipV="1">
            <a:off x="3053321" y="5088364"/>
            <a:ext cx="4505661" cy="72000"/>
          </a:xfrm>
          <a:prstGeom prst="flowChartProcess">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dirty="0"/>
          </a:p>
        </p:txBody>
      </p:sp>
      <p:sp>
        <p:nvSpPr>
          <p:cNvPr id="4" name="Flödesschema: Process 3"/>
          <p:cNvSpPr/>
          <p:nvPr/>
        </p:nvSpPr>
        <p:spPr>
          <a:xfrm flipV="1">
            <a:off x="3053322" y="5550945"/>
            <a:ext cx="2696447" cy="72000"/>
          </a:xfrm>
          <a:prstGeom prst="flowChartProcess">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Flödesschema: Process 4"/>
          <p:cNvSpPr/>
          <p:nvPr/>
        </p:nvSpPr>
        <p:spPr>
          <a:xfrm>
            <a:off x="3053321" y="4485939"/>
            <a:ext cx="72000" cy="1065007"/>
          </a:xfrm>
          <a:prstGeom prst="flowChartProcess">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Flödesschema: Process 5"/>
          <p:cNvSpPr/>
          <p:nvPr/>
        </p:nvSpPr>
        <p:spPr>
          <a:xfrm rot="5400000" flipV="1">
            <a:off x="1753579" y="3114196"/>
            <a:ext cx="2671484" cy="72000"/>
          </a:xfrm>
          <a:prstGeom prst="flowChartProcess">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dirty="0"/>
          </a:p>
        </p:txBody>
      </p:sp>
      <p:sp>
        <p:nvSpPr>
          <p:cNvPr id="7" name="Flödesschema: Process 6"/>
          <p:cNvSpPr/>
          <p:nvPr/>
        </p:nvSpPr>
        <p:spPr>
          <a:xfrm>
            <a:off x="3126730" y="1814454"/>
            <a:ext cx="661703" cy="72000"/>
          </a:xfrm>
          <a:prstGeom prst="flowChartProcess">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p:cNvSpPr/>
          <p:nvPr/>
        </p:nvSpPr>
        <p:spPr>
          <a:xfrm>
            <a:off x="3487219" y="1990585"/>
            <a:ext cx="978946" cy="2388197"/>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p:cNvSpPr/>
          <p:nvPr/>
        </p:nvSpPr>
        <p:spPr>
          <a:xfrm>
            <a:off x="3788433" y="1737078"/>
            <a:ext cx="333487" cy="229776"/>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Flödesschema: Process 9"/>
          <p:cNvSpPr/>
          <p:nvPr/>
        </p:nvSpPr>
        <p:spPr>
          <a:xfrm>
            <a:off x="4135314" y="1814454"/>
            <a:ext cx="661703" cy="72000"/>
          </a:xfrm>
          <a:prstGeom prst="flowChartProcess">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Flödesschema: Process 10"/>
          <p:cNvSpPr/>
          <p:nvPr/>
        </p:nvSpPr>
        <p:spPr>
          <a:xfrm rot="5400000" flipV="1">
            <a:off x="3196061" y="3415409"/>
            <a:ext cx="3273910" cy="72000"/>
          </a:xfrm>
          <a:prstGeom prst="flowChartProcess">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dirty="0"/>
          </a:p>
        </p:txBody>
      </p:sp>
      <p:sp>
        <p:nvSpPr>
          <p:cNvPr id="12" name="Flödesschema: Process 11"/>
          <p:cNvSpPr/>
          <p:nvPr/>
        </p:nvSpPr>
        <p:spPr>
          <a:xfrm rot="5400000" flipV="1">
            <a:off x="2789169" y="2956868"/>
            <a:ext cx="2330545" cy="45719"/>
          </a:xfrm>
          <a:prstGeom prst="flowChartProcess">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dirty="0"/>
          </a:p>
        </p:txBody>
      </p:sp>
      <p:sp>
        <p:nvSpPr>
          <p:cNvPr id="13" name="Flödesschema: Process 12"/>
          <p:cNvSpPr/>
          <p:nvPr/>
        </p:nvSpPr>
        <p:spPr>
          <a:xfrm rot="10800000">
            <a:off x="3971235" y="1814454"/>
            <a:ext cx="180000" cy="56477"/>
          </a:xfrm>
          <a:prstGeom prst="flowChartProcess">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dirty="0"/>
          </a:p>
        </p:txBody>
      </p:sp>
      <p:sp>
        <p:nvSpPr>
          <p:cNvPr id="14" name="Flödesschema: Process 13"/>
          <p:cNvSpPr/>
          <p:nvPr/>
        </p:nvSpPr>
        <p:spPr>
          <a:xfrm>
            <a:off x="7558982" y="4964072"/>
            <a:ext cx="161633" cy="306324"/>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Flödesschema: Process 14"/>
          <p:cNvSpPr/>
          <p:nvPr/>
        </p:nvSpPr>
        <p:spPr>
          <a:xfrm>
            <a:off x="7720614" y="5061508"/>
            <a:ext cx="221942" cy="126000"/>
          </a:xfrm>
          <a:prstGeom prst="flowChart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Flödesschema: Process 17"/>
          <p:cNvSpPr/>
          <p:nvPr/>
        </p:nvSpPr>
        <p:spPr>
          <a:xfrm flipV="1">
            <a:off x="3053322" y="5550945"/>
            <a:ext cx="2696447" cy="72000"/>
          </a:xfrm>
          <a:prstGeom prst="flowChartProcess">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Flödesschema: Process 18"/>
          <p:cNvSpPr/>
          <p:nvPr/>
        </p:nvSpPr>
        <p:spPr>
          <a:xfrm>
            <a:off x="3053321" y="4485939"/>
            <a:ext cx="72000" cy="1065007"/>
          </a:xfrm>
          <a:prstGeom prst="flowChartProcess">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Flödesschema: Process 19"/>
          <p:cNvSpPr/>
          <p:nvPr/>
        </p:nvSpPr>
        <p:spPr>
          <a:xfrm rot="5400000" flipV="1">
            <a:off x="1753579" y="3114196"/>
            <a:ext cx="2671484" cy="72000"/>
          </a:xfrm>
          <a:prstGeom prst="flowChartProcess">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dirty="0"/>
          </a:p>
        </p:txBody>
      </p:sp>
      <p:sp>
        <p:nvSpPr>
          <p:cNvPr id="21" name="Flödesschema: Process 20"/>
          <p:cNvSpPr/>
          <p:nvPr/>
        </p:nvSpPr>
        <p:spPr>
          <a:xfrm>
            <a:off x="3126730" y="1814454"/>
            <a:ext cx="661703" cy="72000"/>
          </a:xfrm>
          <a:prstGeom prst="flowChartProcess">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p:cNvSpPr/>
          <p:nvPr/>
        </p:nvSpPr>
        <p:spPr>
          <a:xfrm>
            <a:off x="3487219" y="1990585"/>
            <a:ext cx="978946" cy="2388197"/>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Rektangel 22"/>
          <p:cNvSpPr/>
          <p:nvPr/>
        </p:nvSpPr>
        <p:spPr>
          <a:xfrm>
            <a:off x="3788433" y="1737078"/>
            <a:ext cx="333487" cy="229776"/>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Flödesschema: Process 23"/>
          <p:cNvSpPr/>
          <p:nvPr/>
        </p:nvSpPr>
        <p:spPr>
          <a:xfrm>
            <a:off x="4135314" y="1814454"/>
            <a:ext cx="661703" cy="72000"/>
          </a:xfrm>
          <a:prstGeom prst="flowChartProcess">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Flödesschema: Process 24"/>
          <p:cNvSpPr/>
          <p:nvPr/>
        </p:nvSpPr>
        <p:spPr>
          <a:xfrm rot="5400000" flipV="1">
            <a:off x="3196061" y="3415409"/>
            <a:ext cx="3273910" cy="72000"/>
          </a:xfrm>
          <a:prstGeom prst="flowChartProcess">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dirty="0"/>
          </a:p>
        </p:txBody>
      </p:sp>
      <p:sp>
        <p:nvSpPr>
          <p:cNvPr id="26" name="Flödesschema: Process 25"/>
          <p:cNvSpPr/>
          <p:nvPr/>
        </p:nvSpPr>
        <p:spPr>
          <a:xfrm rot="5400000" flipV="1">
            <a:off x="2789169" y="2956868"/>
            <a:ext cx="2330545" cy="45719"/>
          </a:xfrm>
          <a:prstGeom prst="flowChartProcess">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dirty="0"/>
          </a:p>
        </p:txBody>
      </p:sp>
      <p:sp>
        <p:nvSpPr>
          <p:cNvPr id="27" name="Flödesschema: Process 26"/>
          <p:cNvSpPr/>
          <p:nvPr/>
        </p:nvSpPr>
        <p:spPr>
          <a:xfrm rot="10800000">
            <a:off x="3971235" y="1814454"/>
            <a:ext cx="180000" cy="56477"/>
          </a:xfrm>
          <a:prstGeom prst="flowChartProcess">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dirty="0"/>
          </a:p>
        </p:txBody>
      </p:sp>
      <p:sp>
        <p:nvSpPr>
          <p:cNvPr id="28" name="Flödesschema: Process 27"/>
          <p:cNvSpPr/>
          <p:nvPr/>
        </p:nvSpPr>
        <p:spPr>
          <a:xfrm>
            <a:off x="7558982" y="4964072"/>
            <a:ext cx="161633" cy="306324"/>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Flödesschema: Process 28"/>
          <p:cNvSpPr/>
          <p:nvPr/>
        </p:nvSpPr>
        <p:spPr>
          <a:xfrm>
            <a:off x="7720614" y="5061508"/>
            <a:ext cx="221942" cy="126000"/>
          </a:xfrm>
          <a:prstGeom prst="flowChart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Flödesschema: Process 29"/>
          <p:cNvSpPr/>
          <p:nvPr/>
        </p:nvSpPr>
        <p:spPr>
          <a:xfrm flipV="1">
            <a:off x="3053321" y="5088365"/>
            <a:ext cx="4505661" cy="71999"/>
          </a:xfrm>
          <a:prstGeom prst="flowChartProcess">
            <a:avLst/>
          </a:prstGeom>
          <a:gradFill>
            <a:gsLst>
              <a:gs pos="0">
                <a:schemeClr val="accent1">
                  <a:lumMod val="50000"/>
                </a:schemeClr>
              </a:gs>
              <a:gs pos="53000">
                <a:srgbClr val="D4DEFF"/>
              </a:gs>
              <a:gs pos="83000">
                <a:srgbClr val="D4DEFF"/>
              </a:gs>
              <a:gs pos="100000">
                <a:srgbClr val="96AB94"/>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dirty="0"/>
          </a:p>
        </p:txBody>
      </p:sp>
      <p:sp>
        <p:nvSpPr>
          <p:cNvPr id="31" name="Flödesschema: Process 30"/>
          <p:cNvSpPr/>
          <p:nvPr/>
        </p:nvSpPr>
        <p:spPr>
          <a:xfrm flipV="1">
            <a:off x="3053318" y="5550945"/>
            <a:ext cx="2696450" cy="72000"/>
          </a:xfrm>
          <a:prstGeom prst="flowChartProcess">
            <a:avLst/>
          </a:prstGeom>
          <a:gradFill>
            <a:gsLst>
              <a:gs pos="0">
                <a:schemeClr val="accent1">
                  <a:lumMod val="50000"/>
                </a:schemeClr>
              </a:gs>
              <a:gs pos="53000">
                <a:srgbClr val="D4DEFF"/>
              </a:gs>
              <a:gs pos="83000">
                <a:srgbClr val="D4DEFF"/>
              </a:gs>
              <a:gs pos="100000">
                <a:srgbClr val="96AB94"/>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Flödesschema: Process 31"/>
          <p:cNvSpPr/>
          <p:nvPr/>
        </p:nvSpPr>
        <p:spPr>
          <a:xfrm>
            <a:off x="3053321" y="5088365"/>
            <a:ext cx="72000" cy="462581"/>
          </a:xfrm>
          <a:prstGeom prst="flowChartProcess">
            <a:avLst/>
          </a:prstGeom>
          <a:gradFill>
            <a:gsLst>
              <a:gs pos="0">
                <a:schemeClr val="accent1">
                  <a:lumMod val="50000"/>
                </a:schemeClr>
              </a:gs>
              <a:gs pos="53000">
                <a:srgbClr val="D4DEFF"/>
              </a:gs>
              <a:gs pos="83000">
                <a:srgbClr val="D4DEFF"/>
              </a:gs>
              <a:gs pos="100000">
                <a:srgbClr val="96AB94"/>
              </a:gs>
            </a:gsLst>
            <a:lin ang="5400000" scaled="0"/>
          </a:gra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Flödesschema: Process 32"/>
          <p:cNvSpPr/>
          <p:nvPr/>
        </p:nvSpPr>
        <p:spPr>
          <a:xfrm rot="5400000" flipV="1">
            <a:off x="1753579" y="3114196"/>
            <a:ext cx="2671484" cy="72000"/>
          </a:xfrm>
          <a:prstGeom prst="flowChartProcess">
            <a:avLst/>
          </a:prstGeom>
          <a:gradFill>
            <a:gsLst>
              <a:gs pos="0">
                <a:schemeClr val="accent1">
                  <a:lumMod val="50000"/>
                </a:schemeClr>
              </a:gs>
              <a:gs pos="53000">
                <a:srgbClr val="D4DEFF"/>
              </a:gs>
              <a:gs pos="83000">
                <a:srgbClr val="D4DEFF"/>
              </a:gs>
              <a:gs pos="100000">
                <a:srgbClr val="96AB94"/>
              </a:gs>
            </a:gsLst>
            <a:lin ang="5400000" scaled="0"/>
          </a:gra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dirty="0"/>
          </a:p>
        </p:txBody>
      </p:sp>
      <p:sp>
        <p:nvSpPr>
          <p:cNvPr id="34" name="Flödesschema: Process 33"/>
          <p:cNvSpPr/>
          <p:nvPr/>
        </p:nvSpPr>
        <p:spPr>
          <a:xfrm>
            <a:off x="3126730" y="1814454"/>
            <a:ext cx="661703" cy="72000"/>
          </a:xfrm>
          <a:prstGeom prst="flowChartProcess">
            <a:avLst/>
          </a:prstGeom>
          <a:gradFill>
            <a:gsLst>
              <a:gs pos="0">
                <a:schemeClr val="accent1">
                  <a:lumMod val="50000"/>
                </a:schemeClr>
              </a:gs>
              <a:gs pos="53000">
                <a:srgbClr val="D4DEFF"/>
              </a:gs>
              <a:gs pos="83000">
                <a:srgbClr val="D4DEFF"/>
              </a:gs>
              <a:gs pos="100000">
                <a:srgbClr val="96AB94"/>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Rektangel 34"/>
          <p:cNvSpPr/>
          <p:nvPr/>
        </p:nvSpPr>
        <p:spPr>
          <a:xfrm>
            <a:off x="3487219" y="2321947"/>
            <a:ext cx="978946" cy="2056834"/>
          </a:xfrm>
          <a:prstGeom prst="rect">
            <a:avLst/>
          </a:prstGeom>
          <a:gradFill>
            <a:gsLst>
              <a:gs pos="0">
                <a:srgbClr val="D6B19C"/>
              </a:gs>
              <a:gs pos="30000">
                <a:srgbClr val="D49E6C"/>
              </a:gs>
              <a:gs pos="70000">
                <a:srgbClr val="A65528"/>
              </a:gs>
              <a:gs pos="100000">
                <a:srgbClr val="663012"/>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Rektangel 35"/>
          <p:cNvSpPr/>
          <p:nvPr/>
        </p:nvSpPr>
        <p:spPr>
          <a:xfrm>
            <a:off x="3788433" y="1737078"/>
            <a:ext cx="333487" cy="229776"/>
          </a:xfrm>
          <a:prstGeom prst="rect">
            <a:avLst/>
          </a:prstGeom>
          <a:gradFill>
            <a:gsLst>
              <a:gs pos="0">
                <a:schemeClr val="accent1">
                  <a:lumMod val="50000"/>
                </a:schemeClr>
              </a:gs>
              <a:gs pos="53000">
                <a:srgbClr val="D4DEFF"/>
              </a:gs>
              <a:gs pos="83000">
                <a:srgbClr val="D4DEFF"/>
              </a:gs>
              <a:gs pos="100000">
                <a:srgbClr val="96AB94"/>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Flödesschema: Process 36"/>
          <p:cNvSpPr/>
          <p:nvPr/>
        </p:nvSpPr>
        <p:spPr>
          <a:xfrm>
            <a:off x="4135314" y="1814454"/>
            <a:ext cx="661703" cy="72000"/>
          </a:xfrm>
          <a:prstGeom prst="flowChartProcess">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Flödesschema: Process 37"/>
          <p:cNvSpPr/>
          <p:nvPr/>
        </p:nvSpPr>
        <p:spPr>
          <a:xfrm rot="5400000" flipV="1">
            <a:off x="3196061" y="3415409"/>
            <a:ext cx="3273910" cy="72000"/>
          </a:xfrm>
          <a:prstGeom prst="flowChartProcess">
            <a:avLst/>
          </a:prstGeom>
          <a:solidFill>
            <a:srgbClr val="663300"/>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dirty="0"/>
          </a:p>
        </p:txBody>
      </p:sp>
      <p:sp>
        <p:nvSpPr>
          <p:cNvPr id="40" name="Flödesschema: Process 39"/>
          <p:cNvSpPr/>
          <p:nvPr/>
        </p:nvSpPr>
        <p:spPr>
          <a:xfrm rot="10800000">
            <a:off x="3971235" y="1814452"/>
            <a:ext cx="164078" cy="56478"/>
          </a:xfrm>
          <a:prstGeom prst="flowChartProcess">
            <a:avLst/>
          </a:prstGeom>
          <a:solidFill>
            <a:srgbClr val="663300"/>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dirty="0"/>
          </a:p>
        </p:txBody>
      </p:sp>
      <p:sp>
        <p:nvSpPr>
          <p:cNvPr id="41" name="Flödesschema: Process 40"/>
          <p:cNvSpPr/>
          <p:nvPr/>
        </p:nvSpPr>
        <p:spPr>
          <a:xfrm>
            <a:off x="7558982" y="4964072"/>
            <a:ext cx="161633" cy="306324"/>
          </a:xfrm>
          <a:prstGeom prst="flowChartProcess">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Flödesschema: Process 41"/>
          <p:cNvSpPr/>
          <p:nvPr/>
        </p:nvSpPr>
        <p:spPr>
          <a:xfrm>
            <a:off x="7720614" y="5061508"/>
            <a:ext cx="221942" cy="126000"/>
          </a:xfrm>
          <a:prstGeom prst="flowChart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Flödesschema: Process 43"/>
          <p:cNvSpPr/>
          <p:nvPr/>
        </p:nvSpPr>
        <p:spPr>
          <a:xfrm>
            <a:off x="3487219" y="1966855"/>
            <a:ext cx="978946" cy="355093"/>
          </a:xfrm>
          <a:prstGeom prst="flowChartProcess">
            <a:avLst/>
          </a:prstGeom>
          <a:gradFill>
            <a:gsLst>
              <a:gs pos="0">
                <a:schemeClr val="accent1">
                  <a:lumMod val="50000"/>
                </a:schemeClr>
              </a:gs>
              <a:gs pos="53000">
                <a:srgbClr val="D4DEFF"/>
              </a:gs>
              <a:gs pos="83000">
                <a:srgbClr val="D4DEFF"/>
              </a:gs>
              <a:gs pos="100000">
                <a:srgbClr val="96AB94"/>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Flödesschema: Process 44"/>
          <p:cNvSpPr/>
          <p:nvPr/>
        </p:nvSpPr>
        <p:spPr>
          <a:xfrm>
            <a:off x="3053318" y="4485939"/>
            <a:ext cx="72000" cy="602427"/>
          </a:xfrm>
          <a:prstGeom prst="flowChartProcess">
            <a:avLst/>
          </a:prstGeom>
          <a:gradFill>
            <a:gsLst>
              <a:gs pos="0">
                <a:schemeClr val="accent1">
                  <a:lumMod val="50000"/>
                </a:schemeClr>
              </a:gs>
              <a:gs pos="53000">
                <a:srgbClr val="D4DEFF"/>
              </a:gs>
              <a:gs pos="83000">
                <a:srgbClr val="D4DEFF"/>
              </a:gs>
              <a:gs pos="100000">
                <a:srgbClr val="96AB94"/>
              </a:gs>
            </a:gsLst>
            <a:lin ang="5400000" scaled="0"/>
          </a:gra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Sammanför och sortera 45"/>
          <p:cNvSpPr/>
          <p:nvPr/>
        </p:nvSpPr>
        <p:spPr>
          <a:xfrm>
            <a:off x="2977121" y="4257338"/>
            <a:ext cx="228600" cy="457200"/>
          </a:xfrm>
          <a:prstGeom prst="flowChartCollate">
            <a:avLst/>
          </a:prstGeom>
          <a:solidFill>
            <a:schemeClr val="tx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cxnSp>
        <p:nvCxnSpPr>
          <p:cNvPr id="58" name="Rak pil 57"/>
          <p:cNvCxnSpPr/>
          <p:nvPr/>
        </p:nvCxnSpPr>
        <p:spPr>
          <a:xfrm>
            <a:off x="4797016" y="5123571"/>
            <a:ext cx="3287580" cy="1588"/>
          </a:xfrm>
          <a:prstGeom prst="straightConnector1">
            <a:avLst/>
          </a:prstGeom>
          <a:ln w="15875" cap="rnd" cmpd="sng">
            <a:solidFill>
              <a:srgbClr val="663300"/>
            </a:solidFill>
            <a:tailEnd type="arrow"/>
          </a:ln>
        </p:spPr>
        <p:style>
          <a:lnRef idx="1">
            <a:schemeClr val="accent1"/>
          </a:lnRef>
          <a:fillRef idx="0">
            <a:schemeClr val="accent1"/>
          </a:fillRef>
          <a:effectRef idx="0">
            <a:schemeClr val="accent1"/>
          </a:effectRef>
          <a:fontRef idx="minor">
            <a:schemeClr val="tx1"/>
          </a:fontRef>
        </p:style>
      </p:cxnSp>
      <p:sp>
        <p:nvSpPr>
          <p:cNvPr id="64" name="Flödesschema: Process 63"/>
          <p:cNvSpPr/>
          <p:nvPr/>
        </p:nvSpPr>
        <p:spPr>
          <a:xfrm rot="5400000" flipV="1">
            <a:off x="3038509" y="3210615"/>
            <a:ext cx="1823050" cy="45719"/>
          </a:xfrm>
          <a:prstGeom prst="flowChartProcess">
            <a:avLst/>
          </a:prstGeom>
          <a:solidFill>
            <a:srgbClr val="663300"/>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dirty="0"/>
          </a:p>
        </p:txBody>
      </p:sp>
      <p:sp>
        <p:nvSpPr>
          <p:cNvPr id="66" name="Rektangel 65"/>
          <p:cNvSpPr/>
          <p:nvPr/>
        </p:nvSpPr>
        <p:spPr>
          <a:xfrm>
            <a:off x="8160841" y="3790658"/>
            <a:ext cx="337351" cy="2672179"/>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9" name="Rak pil 68"/>
          <p:cNvCxnSpPr/>
          <p:nvPr/>
        </p:nvCxnSpPr>
        <p:spPr>
          <a:xfrm>
            <a:off x="7986942" y="5125159"/>
            <a:ext cx="195309" cy="1588"/>
          </a:xfrm>
          <a:prstGeom prst="straightConnector1">
            <a:avLst/>
          </a:prstGeom>
          <a:ln w="15875" cap="rnd" cmpd="sng">
            <a:solidFill>
              <a:srgbClr val="663300"/>
            </a:solidFill>
            <a:tailEnd type="arrow"/>
          </a:ln>
        </p:spPr>
        <p:style>
          <a:lnRef idx="1">
            <a:schemeClr val="accent1"/>
          </a:lnRef>
          <a:fillRef idx="0">
            <a:schemeClr val="accent1"/>
          </a:fillRef>
          <a:effectRef idx="0">
            <a:schemeClr val="accent1"/>
          </a:effectRef>
          <a:fontRef idx="minor">
            <a:schemeClr val="tx1"/>
          </a:fontRef>
        </p:style>
      </p:cxnSp>
      <p:cxnSp>
        <p:nvCxnSpPr>
          <p:cNvPr id="81" name="Rak pil 80"/>
          <p:cNvCxnSpPr/>
          <p:nvPr/>
        </p:nvCxnSpPr>
        <p:spPr>
          <a:xfrm>
            <a:off x="8084597" y="5121983"/>
            <a:ext cx="195309" cy="1588"/>
          </a:xfrm>
          <a:prstGeom prst="straightConnector1">
            <a:avLst/>
          </a:prstGeom>
          <a:ln w="15875" cap="rnd" cmpd="sng">
            <a:solidFill>
              <a:srgbClr val="663300"/>
            </a:solidFill>
            <a:tailEnd type="arrow"/>
          </a:ln>
        </p:spPr>
        <p:style>
          <a:lnRef idx="1">
            <a:schemeClr val="accent1"/>
          </a:lnRef>
          <a:fillRef idx="0">
            <a:schemeClr val="accent1"/>
          </a:fillRef>
          <a:effectRef idx="0">
            <a:schemeClr val="accent1"/>
          </a:effectRef>
          <a:fontRef idx="minor">
            <a:schemeClr val="tx1"/>
          </a:fontRef>
        </p:style>
      </p:cxnSp>
      <p:cxnSp>
        <p:nvCxnSpPr>
          <p:cNvPr id="82" name="Rak pil 81"/>
          <p:cNvCxnSpPr/>
          <p:nvPr/>
        </p:nvCxnSpPr>
        <p:spPr>
          <a:xfrm>
            <a:off x="8182251" y="5126747"/>
            <a:ext cx="195309" cy="1588"/>
          </a:xfrm>
          <a:prstGeom prst="straightConnector1">
            <a:avLst/>
          </a:prstGeom>
          <a:ln w="15875" cap="rnd" cmpd="sng">
            <a:solidFill>
              <a:srgbClr val="663300"/>
            </a:solidFill>
            <a:tailEnd type="arrow"/>
          </a:ln>
        </p:spPr>
        <p:style>
          <a:lnRef idx="1">
            <a:schemeClr val="accent1"/>
          </a:lnRef>
          <a:fillRef idx="0">
            <a:schemeClr val="accent1"/>
          </a:fillRef>
          <a:effectRef idx="0">
            <a:schemeClr val="accent1"/>
          </a:effectRef>
          <a:fontRef idx="minor">
            <a:schemeClr val="tx1"/>
          </a:fontRef>
        </p:style>
      </p:cxnSp>
      <p:cxnSp>
        <p:nvCxnSpPr>
          <p:cNvPr id="83" name="Rak pil 82"/>
          <p:cNvCxnSpPr/>
          <p:nvPr/>
        </p:nvCxnSpPr>
        <p:spPr>
          <a:xfrm>
            <a:off x="8279906" y="5125159"/>
            <a:ext cx="195309" cy="1588"/>
          </a:xfrm>
          <a:prstGeom prst="straightConnector1">
            <a:avLst/>
          </a:prstGeom>
          <a:ln w="15875" cap="rnd" cmpd="sng">
            <a:solidFill>
              <a:srgbClr val="663300"/>
            </a:solidFill>
            <a:tailEnd type="arrow"/>
          </a:ln>
        </p:spPr>
        <p:style>
          <a:lnRef idx="1">
            <a:schemeClr val="accent1"/>
          </a:lnRef>
          <a:fillRef idx="0">
            <a:schemeClr val="accent1"/>
          </a:fillRef>
          <a:effectRef idx="0">
            <a:schemeClr val="accent1"/>
          </a:effectRef>
          <a:fontRef idx="minor">
            <a:schemeClr val="tx1"/>
          </a:fontRef>
        </p:style>
      </p:cxnSp>
      <p:sp>
        <p:nvSpPr>
          <p:cNvPr id="84" name="Flödesschema: Process 83"/>
          <p:cNvSpPr/>
          <p:nvPr/>
        </p:nvSpPr>
        <p:spPr>
          <a:xfrm>
            <a:off x="3925517" y="1814455"/>
            <a:ext cx="45719" cy="507493"/>
          </a:xfrm>
          <a:prstGeom prst="flowChartProcess">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6" name="Explosion 1 85"/>
          <p:cNvSpPr/>
          <p:nvPr/>
        </p:nvSpPr>
        <p:spPr>
          <a:xfrm rot="19230982">
            <a:off x="7612120" y="3890949"/>
            <a:ext cx="133349" cy="134441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7" name="Explosion 1 86"/>
          <p:cNvSpPr/>
          <p:nvPr/>
        </p:nvSpPr>
        <p:spPr>
          <a:xfrm rot="13890015">
            <a:off x="7464631" y="4950739"/>
            <a:ext cx="133349" cy="134441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0" name="Explosion 1 89"/>
          <p:cNvSpPr/>
          <p:nvPr/>
        </p:nvSpPr>
        <p:spPr>
          <a:xfrm rot="5400000">
            <a:off x="9332183" y="4162469"/>
            <a:ext cx="106496" cy="192696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2" name="Explosion 1 91"/>
          <p:cNvSpPr/>
          <p:nvPr/>
        </p:nvSpPr>
        <p:spPr>
          <a:xfrm rot="5400000">
            <a:off x="9824913" y="4313562"/>
            <a:ext cx="449771" cy="169360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3" name="Picture 2" descr="\\ccssrv\delat$\Gemensam\CCS- Utbildning\Bilder manual\Avtryckare\Web_sRGB\Avtryckare_3934_800px_sRGB.jpg"/>
          <p:cNvPicPr>
            <a:picLocks noChangeAspect="1" noChangeArrowheads="1"/>
          </p:cNvPicPr>
          <p:nvPr/>
        </p:nvPicPr>
        <p:blipFill>
          <a:blip r:embed="rId2" cstate="print"/>
          <a:srcRect/>
          <a:stretch>
            <a:fillRect/>
          </a:stretch>
        </p:blipFill>
        <p:spPr bwMode="auto">
          <a:xfrm>
            <a:off x="8238506" y="1737079"/>
            <a:ext cx="1500188" cy="1362075"/>
          </a:xfrm>
          <a:prstGeom prst="rect">
            <a:avLst/>
          </a:prstGeom>
          <a:ln>
            <a:noFill/>
          </a:ln>
          <a:effectLst>
            <a:outerShdw blurRad="292100" dist="139700" dir="2700000" algn="tl" rotWithShape="0">
              <a:srgbClr val="333333">
                <a:alpha val="65000"/>
              </a:srgbClr>
            </a:outerShdw>
          </a:effectLst>
        </p:spPr>
      </p:pic>
      <p:sp>
        <p:nvSpPr>
          <p:cNvPr id="94" name="Blixt 93"/>
          <p:cNvSpPr/>
          <p:nvPr/>
        </p:nvSpPr>
        <p:spPr>
          <a:xfrm rot="4963371">
            <a:off x="10000269" y="1248094"/>
            <a:ext cx="271451" cy="766385"/>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5" name="Blixt 94"/>
          <p:cNvSpPr/>
          <p:nvPr/>
        </p:nvSpPr>
        <p:spPr>
          <a:xfrm rot="7391137">
            <a:off x="10028519" y="1566097"/>
            <a:ext cx="289098" cy="848974"/>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6" name="Picture 11" descr="\\ccssrv\delat$\Gemensam\CCS- Utbildning\Bilder manual\Avtryckare\Web_sRGB\Avtryckare_3935_1500px_sRGB.jpg"/>
          <p:cNvPicPr>
            <a:picLocks noChangeAspect="1" noChangeArrowheads="1"/>
          </p:cNvPicPr>
          <p:nvPr/>
        </p:nvPicPr>
        <p:blipFill>
          <a:blip r:embed="rId3" cstate="print"/>
          <a:srcRect/>
          <a:stretch>
            <a:fillRect/>
          </a:stretch>
        </p:blipFill>
        <p:spPr bwMode="auto">
          <a:xfrm>
            <a:off x="8238507" y="1737079"/>
            <a:ext cx="1497029" cy="1358969"/>
          </a:xfrm>
          <a:prstGeom prst="rect">
            <a:avLst/>
          </a:prstGeom>
          <a:ln>
            <a:noFill/>
          </a:ln>
          <a:effectLst>
            <a:outerShdw blurRad="292100" dist="139700" dir="2700000" algn="tl" rotWithShape="0">
              <a:srgbClr val="333333">
                <a:alpha val="65000"/>
              </a:srgbClr>
            </a:outerShdw>
          </a:effectLst>
        </p:spPr>
      </p:pic>
      <p:sp>
        <p:nvSpPr>
          <p:cNvPr id="99" name="Blixt 98"/>
          <p:cNvSpPr/>
          <p:nvPr/>
        </p:nvSpPr>
        <p:spPr>
          <a:xfrm rot="4963371">
            <a:off x="5941442" y="5023365"/>
            <a:ext cx="271451" cy="766385"/>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0" name="Blixt 99"/>
          <p:cNvSpPr/>
          <p:nvPr/>
        </p:nvSpPr>
        <p:spPr>
          <a:xfrm rot="18975362">
            <a:off x="2441489" y="3823973"/>
            <a:ext cx="289098" cy="848974"/>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3" name="Sammanför och sortera 62"/>
          <p:cNvSpPr/>
          <p:nvPr/>
        </p:nvSpPr>
        <p:spPr>
          <a:xfrm>
            <a:off x="2983972" y="4257338"/>
            <a:ext cx="228600" cy="457200"/>
          </a:xfrm>
          <a:prstGeom prst="flowChartCollate">
            <a:avLst/>
          </a:prstGeom>
          <a:solidFill>
            <a:schemeClr val="bg1"/>
          </a:solidFill>
          <a:ln>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65" name="Ellips 64"/>
          <p:cNvSpPr/>
          <p:nvPr/>
        </p:nvSpPr>
        <p:spPr>
          <a:xfrm>
            <a:off x="5016344" y="5306384"/>
            <a:ext cx="635723" cy="5610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7" name="Likbent triangel 66"/>
          <p:cNvSpPr/>
          <p:nvPr/>
        </p:nvSpPr>
        <p:spPr>
          <a:xfrm rot="16200000">
            <a:off x="5045446" y="5373626"/>
            <a:ext cx="440431" cy="4224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8" name="Flödesschema: Process 67"/>
          <p:cNvSpPr/>
          <p:nvPr/>
        </p:nvSpPr>
        <p:spPr>
          <a:xfrm rot="16200000" flipV="1">
            <a:off x="5196053" y="6111028"/>
            <a:ext cx="1039630" cy="72000"/>
          </a:xfrm>
          <a:prstGeom prst="flowChartProcess">
            <a:avLst/>
          </a:prstGeom>
          <a:gradFill>
            <a:gsLst>
              <a:gs pos="0">
                <a:schemeClr val="accent1">
                  <a:lumMod val="50000"/>
                </a:schemeClr>
              </a:gs>
              <a:gs pos="53000">
                <a:srgbClr val="D4DEFF"/>
              </a:gs>
              <a:gs pos="83000">
                <a:srgbClr val="D4DEFF"/>
              </a:gs>
              <a:gs pos="100000">
                <a:srgbClr val="96AB94"/>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0" name="Rektangel 69"/>
          <p:cNvSpPr/>
          <p:nvPr/>
        </p:nvSpPr>
        <p:spPr>
          <a:xfrm>
            <a:off x="4868142" y="6616934"/>
            <a:ext cx="1705056" cy="241066"/>
          </a:xfrm>
          <a:prstGeom prst="rect">
            <a:avLst/>
          </a:prstGeom>
          <a:gradFill>
            <a:gsLst>
              <a:gs pos="0">
                <a:schemeClr val="accent1">
                  <a:lumMod val="50000"/>
                </a:schemeClr>
              </a:gs>
              <a:gs pos="53000">
                <a:srgbClr val="D4DEFF"/>
              </a:gs>
              <a:gs pos="83000">
                <a:srgbClr val="D4DEFF"/>
              </a:gs>
              <a:gs pos="100000">
                <a:srgbClr val="96AB94"/>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1" name="Rektangel 70"/>
          <p:cNvSpPr/>
          <p:nvPr/>
        </p:nvSpPr>
        <p:spPr>
          <a:xfrm>
            <a:off x="8148157" y="5102738"/>
            <a:ext cx="37195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2" name="Rektangel 71"/>
          <p:cNvSpPr/>
          <p:nvPr/>
        </p:nvSpPr>
        <p:spPr>
          <a:xfrm>
            <a:off x="7952914" y="5111030"/>
            <a:ext cx="1107228" cy="28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3" name="Rektangel 72"/>
          <p:cNvSpPr/>
          <p:nvPr/>
        </p:nvSpPr>
        <p:spPr>
          <a:xfrm>
            <a:off x="7962439" y="5115947"/>
            <a:ext cx="195242" cy="2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Slide Number Placeholder 15"/>
          <p:cNvSpPr>
            <a:spLocks noGrp="1"/>
          </p:cNvSpPr>
          <p:nvPr>
            <p:ph type="sldNum" sz="quarter" idx="12"/>
          </p:nvPr>
        </p:nvSpPr>
        <p:spPr/>
        <p:txBody>
          <a:bodyPr/>
          <a:lstStyle/>
          <a:p>
            <a:fld id="{F1ACBA6C-8D1B-4DA9-BA72-CB6242230B49}" type="slidenum">
              <a:rPr lang="sv-SE" smtClean="0"/>
              <a:pPr/>
              <a:t>21</a:t>
            </a:fld>
            <a:endParaRPr lang="sv-SE"/>
          </a:p>
        </p:txBody>
      </p:sp>
    </p:spTree>
    <p:extLst>
      <p:ext uri="{BB962C8B-B14F-4D97-AF65-F5344CB8AC3E}">
        <p14:creationId xmlns:p14="http://schemas.microsoft.com/office/powerpoint/2010/main" val="24429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dissolv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checkerboard(across)">
                                      <p:cBhvr>
                                        <p:cTn id="12" dur="500"/>
                                        <p:tgtEl>
                                          <p:spTgt spid="9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checkerboard(across)">
                                      <p:cBhvr>
                                        <p:cTn id="15" dur="500"/>
                                        <p:tgtEl>
                                          <p:spTgt spid="99"/>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right)">
                                      <p:cBhvr>
                                        <p:cTn id="19" dur="1000"/>
                                        <p:tgtEl>
                                          <p:spTgt spid="31"/>
                                        </p:tgtEl>
                                      </p:cBhvr>
                                    </p:animEffect>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00"/>
                                        <p:tgtEl>
                                          <p:spTgt spid="32"/>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1000"/>
                                        <p:tgtEl>
                                          <p:spTgt spid="3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par>
                          <p:cTn id="31" fill="hold">
                            <p:stCondLst>
                              <p:cond delay="3000"/>
                            </p:stCondLst>
                            <p:childTnLst>
                              <p:par>
                                <p:cTn id="32" presetID="5" presetClass="entr" presetSubtype="10" repeatCount="indefinite" fill="hold" grpId="0" nodeType="after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checkerboard(across)">
                                      <p:cBhvr>
                                        <p:cTn id="34" dur="500"/>
                                        <p:tgtEl>
                                          <p:spTgt spid="86"/>
                                        </p:tgtEl>
                                      </p:cBhvr>
                                    </p:animEffect>
                                  </p:childTnLst>
                                </p:cTn>
                              </p:par>
                              <p:par>
                                <p:cTn id="35" presetID="5" presetClass="entr" presetSubtype="10" repeatCount="indefinite" fill="hold" grpId="0" nodeType="withEffect">
                                  <p:stCondLst>
                                    <p:cond delay="0"/>
                                  </p:stCondLst>
                                  <p:childTnLst>
                                    <p:set>
                                      <p:cBhvr>
                                        <p:cTn id="36" dur="1" fill="hold">
                                          <p:stCondLst>
                                            <p:cond delay="0"/>
                                          </p:stCondLst>
                                        </p:cTn>
                                        <p:tgtEl>
                                          <p:spTgt spid="87"/>
                                        </p:tgtEl>
                                        <p:attrNameLst>
                                          <p:attrName>style.visibility</p:attrName>
                                        </p:attrNameLst>
                                      </p:cBhvr>
                                      <p:to>
                                        <p:strVal val="visible"/>
                                      </p:to>
                                    </p:set>
                                    <p:animEffect transition="in" filter="checkerboard(across)">
                                      <p:cBhvr>
                                        <p:cTn id="37" dur="500"/>
                                        <p:tgtEl>
                                          <p:spTgt spid="87"/>
                                        </p:tgtEl>
                                      </p:cBhvr>
                                    </p:animEffect>
                                  </p:childTnLst>
                                </p:cTn>
                              </p:par>
                              <p:par>
                                <p:cTn id="38" presetID="9" presetClass="entr" presetSubtype="0" fill="hold" grpId="2" nodeType="with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dissolve">
                                      <p:cBhvr>
                                        <p:cTn id="40" dur="500"/>
                                        <p:tgtEl>
                                          <p:spTgt spid="73"/>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93"/>
                                        </p:tgtEl>
                                        <p:attrNameLst>
                                          <p:attrName>style.visibility</p:attrName>
                                        </p:attrNameLst>
                                      </p:cBhvr>
                                      <p:to>
                                        <p:strVal val="visible"/>
                                      </p:to>
                                    </p:set>
                                    <p:animEffect transition="in" filter="dissolve">
                                      <p:cBhvr>
                                        <p:cTn id="45" dur="500"/>
                                        <p:tgtEl>
                                          <p:spTgt spid="93"/>
                                        </p:tgtEl>
                                      </p:cBhvr>
                                    </p:animEffect>
                                  </p:childTnLst>
                                </p:cTn>
                              </p:par>
                            </p:childTnLst>
                          </p:cTn>
                        </p:par>
                        <p:par>
                          <p:cTn id="46" fill="hold">
                            <p:stCondLst>
                              <p:cond delay="500"/>
                            </p:stCondLst>
                            <p:childTnLst>
                              <p:par>
                                <p:cTn id="47" presetID="1" presetClass="exit" presetSubtype="0" fill="hold" nodeType="afterEffect">
                                  <p:stCondLst>
                                    <p:cond delay="0"/>
                                  </p:stCondLst>
                                  <p:childTnLst>
                                    <p:set>
                                      <p:cBhvr>
                                        <p:cTn id="48" dur="1" fill="hold">
                                          <p:stCondLst>
                                            <p:cond delay="0"/>
                                          </p:stCondLst>
                                        </p:cTn>
                                        <p:tgtEl>
                                          <p:spTgt spid="96"/>
                                        </p:tgtEl>
                                        <p:attrNameLst>
                                          <p:attrName>style.visibility</p:attrName>
                                        </p:attrNameLst>
                                      </p:cBhvr>
                                      <p:to>
                                        <p:strVal val="hidden"/>
                                      </p:to>
                                    </p:set>
                                  </p:childTnLst>
                                </p:cTn>
                              </p:par>
                              <p:par>
                                <p:cTn id="49" presetID="5" presetClass="entr" presetSubtype="10" fill="hold" grpId="0" nodeType="withEffect">
                                  <p:stCondLst>
                                    <p:cond delay="0"/>
                                  </p:stCondLst>
                                  <p:childTnLst>
                                    <p:set>
                                      <p:cBhvr>
                                        <p:cTn id="50" dur="1" fill="hold">
                                          <p:stCondLst>
                                            <p:cond delay="0"/>
                                          </p:stCondLst>
                                        </p:cTn>
                                        <p:tgtEl>
                                          <p:spTgt spid="95"/>
                                        </p:tgtEl>
                                        <p:attrNameLst>
                                          <p:attrName>style.visibility</p:attrName>
                                        </p:attrNameLst>
                                      </p:cBhvr>
                                      <p:to>
                                        <p:strVal val="visible"/>
                                      </p:to>
                                    </p:set>
                                    <p:animEffect transition="in" filter="checkerboard(across)">
                                      <p:cBhvr>
                                        <p:cTn id="51" dur="500"/>
                                        <p:tgtEl>
                                          <p:spTgt spid="95"/>
                                        </p:tgtEl>
                                      </p:cBhvr>
                                    </p:animEffect>
                                  </p:childTnLst>
                                </p:cTn>
                              </p:par>
                            </p:childTnLst>
                          </p:cTn>
                        </p:par>
                        <p:par>
                          <p:cTn id="52" fill="hold">
                            <p:stCondLst>
                              <p:cond delay="1000"/>
                            </p:stCondLst>
                            <p:childTnLst>
                              <p:par>
                                <p:cTn id="53" presetID="5" presetClass="entr" presetSubtype="10" fill="hold" grpId="0" nodeType="after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checkerboard(across)">
                                      <p:cBhvr>
                                        <p:cTn id="55" dur="500"/>
                                        <p:tgtEl>
                                          <p:spTgt spid="100"/>
                                        </p:tgtEl>
                                      </p:cBhvr>
                                    </p:animEffect>
                                  </p:childTnLst>
                                </p:cTn>
                              </p:par>
                            </p:childTnLst>
                          </p:cTn>
                        </p:par>
                        <p:par>
                          <p:cTn id="56" fill="hold">
                            <p:stCondLst>
                              <p:cond delay="1500"/>
                            </p:stCondLst>
                            <p:childTnLst>
                              <p:par>
                                <p:cTn id="57" presetID="22" presetClass="entr" presetSubtype="4" fill="hold" grpId="0" nodeType="after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wipe(down)">
                                      <p:cBhvr>
                                        <p:cTn id="59" dur="2000"/>
                                        <p:tgtEl>
                                          <p:spTgt spid="63"/>
                                        </p:tgtEl>
                                      </p:cBhvr>
                                    </p:animEffect>
                                  </p:childTnLst>
                                </p:cTn>
                              </p:par>
                            </p:childTnLst>
                          </p:cTn>
                        </p:par>
                        <p:par>
                          <p:cTn id="60" fill="hold">
                            <p:stCondLst>
                              <p:cond delay="3500"/>
                            </p:stCondLst>
                            <p:childTnLst>
                              <p:par>
                                <p:cTn id="61" presetID="22" presetClass="entr" presetSubtype="4"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down)">
                                      <p:cBhvr>
                                        <p:cTn id="63" dur="1000"/>
                                        <p:tgtEl>
                                          <p:spTgt spid="33"/>
                                        </p:tgtEl>
                                      </p:cBhvr>
                                    </p:animEffect>
                                  </p:childTnLst>
                                </p:cTn>
                              </p:par>
                            </p:childTnLst>
                          </p:cTn>
                        </p:par>
                        <p:par>
                          <p:cTn id="64" fill="hold">
                            <p:stCondLst>
                              <p:cond delay="4500"/>
                            </p:stCondLst>
                            <p:childTnLst>
                              <p:par>
                                <p:cTn id="65" presetID="22" presetClass="entr" presetSubtype="8"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500"/>
                                        <p:tgtEl>
                                          <p:spTgt spid="34"/>
                                        </p:tgtEl>
                                      </p:cBhvr>
                                    </p:animEffect>
                                  </p:childTnLst>
                                </p:cTn>
                              </p:par>
                            </p:childTnLst>
                          </p:cTn>
                        </p:par>
                        <p:par>
                          <p:cTn id="68" fill="hold">
                            <p:stCondLst>
                              <p:cond delay="5000"/>
                            </p:stCondLst>
                            <p:childTnLst>
                              <p:par>
                                <p:cTn id="69" presetID="22" presetClass="entr" presetSubtype="1"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up)">
                                      <p:cBhvr>
                                        <p:cTn id="71" dur="500"/>
                                        <p:tgtEl>
                                          <p:spTgt spid="36"/>
                                        </p:tgtEl>
                                      </p:cBhvr>
                                    </p:animEffect>
                                  </p:childTnLst>
                                </p:cTn>
                              </p:par>
                            </p:childTnLst>
                          </p:cTn>
                        </p:par>
                        <p:par>
                          <p:cTn id="72" fill="hold">
                            <p:stCondLst>
                              <p:cond delay="5500"/>
                            </p:stCondLst>
                            <p:childTnLst>
                              <p:par>
                                <p:cTn id="73" presetID="22" presetClass="entr" presetSubtype="1" fill="hold" grpId="0" nodeType="after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wipe(up)">
                                      <p:cBhvr>
                                        <p:cTn id="75" dur="1000"/>
                                        <p:tgtEl>
                                          <p:spTgt spid="44"/>
                                        </p:tgtEl>
                                      </p:cBhvr>
                                    </p:animEffect>
                                  </p:childTnLst>
                                </p:cTn>
                              </p:par>
                            </p:childTnLst>
                          </p:cTn>
                        </p:par>
                        <p:par>
                          <p:cTn id="76" fill="hold">
                            <p:stCondLst>
                              <p:cond delay="6500"/>
                            </p:stCondLst>
                            <p:childTnLst>
                              <p:par>
                                <p:cTn id="77" presetID="22" presetClass="entr" presetSubtype="4" fill="hold" grpId="0" nodeType="afterEffect">
                                  <p:stCondLst>
                                    <p:cond delay="0"/>
                                  </p:stCondLst>
                                  <p:childTnLst>
                                    <p:set>
                                      <p:cBhvr>
                                        <p:cTn id="78" dur="1" fill="hold">
                                          <p:stCondLst>
                                            <p:cond delay="0"/>
                                          </p:stCondLst>
                                        </p:cTn>
                                        <p:tgtEl>
                                          <p:spTgt spid="84"/>
                                        </p:tgtEl>
                                        <p:attrNameLst>
                                          <p:attrName>style.visibility</p:attrName>
                                        </p:attrNameLst>
                                      </p:cBhvr>
                                      <p:to>
                                        <p:strVal val="visible"/>
                                      </p:to>
                                    </p:set>
                                    <p:animEffect transition="in" filter="wipe(down)">
                                      <p:cBhvr>
                                        <p:cTn id="79" dur="500"/>
                                        <p:tgtEl>
                                          <p:spTgt spid="84"/>
                                        </p:tgtEl>
                                      </p:cBhvr>
                                    </p:animEffect>
                                  </p:childTnLst>
                                </p:cTn>
                              </p:par>
                            </p:childTnLst>
                          </p:cTn>
                        </p:par>
                        <p:par>
                          <p:cTn id="80" fill="hold">
                            <p:stCondLst>
                              <p:cond delay="7000"/>
                            </p:stCondLst>
                            <p:childTnLst>
                              <p:par>
                                <p:cTn id="81" presetID="22" presetClass="entr" presetSubtype="8" fill="hold" grpId="0" nodeType="after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left)">
                                      <p:cBhvr>
                                        <p:cTn id="83" dur="500"/>
                                        <p:tgtEl>
                                          <p:spTgt spid="40"/>
                                        </p:tgtEl>
                                      </p:cBhvr>
                                    </p:animEffect>
                                  </p:childTnLst>
                                </p:cTn>
                              </p:par>
                            </p:childTnLst>
                          </p:cTn>
                        </p:par>
                        <p:par>
                          <p:cTn id="84" fill="hold">
                            <p:stCondLst>
                              <p:cond delay="7500"/>
                            </p:stCondLst>
                            <p:childTnLst>
                              <p:par>
                                <p:cTn id="85" presetID="22" presetClass="entr" presetSubtype="8" fill="hold" grpId="0" nodeType="after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wipe(left)">
                                      <p:cBhvr>
                                        <p:cTn id="87" dur="500"/>
                                        <p:tgtEl>
                                          <p:spTgt spid="37"/>
                                        </p:tgtEl>
                                      </p:cBhvr>
                                    </p:animEffect>
                                  </p:childTnLst>
                                </p:cTn>
                              </p:par>
                            </p:childTnLst>
                          </p:cTn>
                        </p:par>
                        <p:par>
                          <p:cTn id="88" fill="hold">
                            <p:stCondLst>
                              <p:cond delay="8000"/>
                            </p:stCondLst>
                            <p:childTnLst>
                              <p:par>
                                <p:cTn id="89" presetID="22" presetClass="entr" presetSubtype="1" fill="hold" grpId="0" nodeType="after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wipe(up)">
                                      <p:cBhvr>
                                        <p:cTn id="91" dur="1000"/>
                                        <p:tgtEl>
                                          <p:spTgt spid="38"/>
                                        </p:tgtEl>
                                      </p:cBhvr>
                                    </p:animEffect>
                                  </p:childTnLst>
                                </p:cTn>
                              </p:par>
                            </p:childTnLst>
                          </p:cTn>
                        </p:par>
                        <p:par>
                          <p:cTn id="92" fill="hold">
                            <p:stCondLst>
                              <p:cond delay="9000"/>
                            </p:stCondLst>
                            <p:childTnLst>
                              <p:par>
                                <p:cTn id="93" presetID="22" presetClass="entr" presetSubtype="8" fill="hold" nodeType="afterEffect">
                                  <p:stCondLst>
                                    <p:cond delay="0"/>
                                  </p:stCondLst>
                                  <p:childTnLst>
                                    <p:set>
                                      <p:cBhvr>
                                        <p:cTn id="94" dur="1" fill="hold">
                                          <p:stCondLst>
                                            <p:cond delay="0"/>
                                          </p:stCondLst>
                                        </p:cTn>
                                        <p:tgtEl>
                                          <p:spTgt spid="58"/>
                                        </p:tgtEl>
                                        <p:attrNameLst>
                                          <p:attrName>style.visibility</p:attrName>
                                        </p:attrNameLst>
                                      </p:cBhvr>
                                      <p:to>
                                        <p:strVal val="visible"/>
                                      </p:to>
                                    </p:set>
                                    <p:animEffect transition="in" filter="wipe(left)">
                                      <p:cBhvr>
                                        <p:cTn id="95" dur="500"/>
                                        <p:tgtEl>
                                          <p:spTgt spid="58"/>
                                        </p:tgtEl>
                                      </p:cBhvr>
                                    </p:animEffect>
                                  </p:childTnLst>
                                </p:cTn>
                              </p:par>
                            </p:childTnLst>
                          </p:cTn>
                        </p:par>
                        <p:par>
                          <p:cTn id="96" fill="hold">
                            <p:stCondLst>
                              <p:cond delay="9500"/>
                            </p:stCondLst>
                            <p:childTnLst>
                              <p:par>
                                <p:cTn id="97" presetID="22" presetClass="entr" presetSubtype="8" fill="hold" nodeType="after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wipe(left)">
                                      <p:cBhvr>
                                        <p:cTn id="99" dur="500"/>
                                        <p:tgtEl>
                                          <p:spTgt spid="69"/>
                                        </p:tgtEl>
                                      </p:cBhvr>
                                    </p:animEffect>
                                  </p:childTnLst>
                                </p:cTn>
                              </p:par>
                            </p:childTnLst>
                          </p:cTn>
                        </p:par>
                        <p:par>
                          <p:cTn id="100" fill="hold">
                            <p:stCondLst>
                              <p:cond delay="10000"/>
                            </p:stCondLst>
                            <p:childTnLst>
                              <p:par>
                                <p:cTn id="101" presetID="22" presetClass="entr" presetSubtype="8" fill="hold" nodeType="afterEffect">
                                  <p:stCondLst>
                                    <p:cond delay="0"/>
                                  </p:stCondLst>
                                  <p:childTnLst>
                                    <p:set>
                                      <p:cBhvr>
                                        <p:cTn id="102" dur="1" fill="hold">
                                          <p:stCondLst>
                                            <p:cond delay="0"/>
                                          </p:stCondLst>
                                        </p:cTn>
                                        <p:tgtEl>
                                          <p:spTgt spid="81"/>
                                        </p:tgtEl>
                                        <p:attrNameLst>
                                          <p:attrName>style.visibility</p:attrName>
                                        </p:attrNameLst>
                                      </p:cBhvr>
                                      <p:to>
                                        <p:strVal val="visible"/>
                                      </p:to>
                                    </p:set>
                                    <p:animEffect transition="in" filter="wipe(left)">
                                      <p:cBhvr>
                                        <p:cTn id="103" dur="500"/>
                                        <p:tgtEl>
                                          <p:spTgt spid="81"/>
                                        </p:tgtEl>
                                      </p:cBhvr>
                                    </p:animEffect>
                                  </p:childTnLst>
                                </p:cTn>
                              </p:par>
                            </p:childTnLst>
                          </p:cTn>
                        </p:par>
                        <p:par>
                          <p:cTn id="104" fill="hold">
                            <p:stCondLst>
                              <p:cond delay="10500"/>
                            </p:stCondLst>
                            <p:childTnLst>
                              <p:par>
                                <p:cTn id="105" presetID="22" presetClass="entr" presetSubtype="8" fill="hold" nodeType="afterEffect">
                                  <p:stCondLst>
                                    <p:cond delay="0"/>
                                  </p:stCondLst>
                                  <p:childTnLst>
                                    <p:set>
                                      <p:cBhvr>
                                        <p:cTn id="106" dur="1" fill="hold">
                                          <p:stCondLst>
                                            <p:cond delay="0"/>
                                          </p:stCondLst>
                                        </p:cTn>
                                        <p:tgtEl>
                                          <p:spTgt spid="82"/>
                                        </p:tgtEl>
                                        <p:attrNameLst>
                                          <p:attrName>style.visibility</p:attrName>
                                        </p:attrNameLst>
                                      </p:cBhvr>
                                      <p:to>
                                        <p:strVal val="visible"/>
                                      </p:to>
                                    </p:set>
                                    <p:animEffect transition="in" filter="wipe(left)">
                                      <p:cBhvr>
                                        <p:cTn id="107" dur="500"/>
                                        <p:tgtEl>
                                          <p:spTgt spid="82"/>
                                        </p:tgtEl>
                                      </p:cBhvr>
                                    </p:animEffect>
                                  </p:childTnLst>
                                </p:cTn>
                              </p:par>
                            </p:childTnLst>
                          </p:cTn>
                        </p:par>
                        <p:par>
                          <p:cTn id="108" fill="hold">
                            <p:stCondLst>
                              <p:cond delay="11000"/>
                            </p:stCondLst>
                            <p:childTnLst>
                              <p:par>
                                <p:cTn id="109" presetID="22" presetClass="entr" presetSubtype="8" fill="hold" nodeType="afterEffect">
                                  <p:stCondLst>
                                    <p:cond delay="0"/>
                                  </p:stCondLst>
                                  <p:childTnLst>
                                    <p:set>
                                      <p:cBhvr>
                                        <p:cTn id="110" dur="1" fill="hold">
                                          <p:stCondLst>
                                            <p:cond delay="0"/>
                                          </p:stCondLst>
                                        </p:cTn>
                                        <p:tgtEl>
                                          <p:spTgt spid="83"/>
                                        </p:tgtEl>
                                        <p:attrNameLst>
                                          <p:attrName>style.visibility</p:attrName>
                                        </p:attrNameLst>
                                      </p:cBhvr>
                                      <p:to>
                                        <p:strVal val="visible"/>
                                      </p:to>
                                    </p:set>
                                    <p:animEffect transition="in" filter="wipe(left)">
                                      <p:cBhvr>
                                        <p:cTn id="111" dur="500"/>
                                        <p:tgtEl>
                                          <p:spTgt spid="83"/>
                                        </p:tgtEl>
                                      </p:cBhvr>
                                    </p:animEffect>
                                  </p:childTnLst>
                                </p:cTn>
                              </p:par>
                            </p:childTnLst>
                          </p:cTn>
                        </p:par>
                        <p:par>
                          <p:cTn id="112" fill="hold">
                            <p:stCondLst>
                              <p:cond delay="11500"/>
                            </p:stCondLst>
                            <p:childTnLst>
                              <p:par>
                                <p:cTn id="113" presetID="1" presetClass="exit" presetSubtype="0" fill="hold" grpId="1" nodeType="afterEffect">
                                  <p:stCondLst>
                                    <p:cond delay="0"/>
                                  </p:stCondLst>
                                  <p:childTnLst>
                                    <p:set>
                                      <p:cBhvr>
                                        <p:cTn id="114" dur="1" fill="hold">
                                          <p:stCondLst>
                                            <p:cond delay="0"/>
                                          </p:stCondLst>
                                        </p:cTn>
                                        <p:tgtEl>
                                          <p:spTgt spid="86"/>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87"/>
                                        </p:tgtEl>
                                        <p:attrNameLst>
                                          <p:attrName>style.visibility</p:attrName>
                                        </p:attrNameLst>
                                      </p:cBhvr>
                                      <p:to>
                                        <p:strVal val="hidden"/>
                                      </p:to>
                                    </p:set>
                                  </p:childTnLst>
                                </p:cTn>
                              </p:par>
                              <p:par>
                                <p:cTn id="117" presetID="5" presetClass="entr" presetSubtype="10" repeatCount="indefinite" fill="hold" grpId="0" nodeType="withEffect">
                                  <p:stCondLst>
                                    <p:cond delay="0"/>
                                  </p:stCondLst>
                                  <p:childTnLst>
                                    <p:set>
                                      <p:cBhvr>
                                        <p:cTn id="118" dur="1" fill="hold">
                                          <p:stCondLst>
                                            <p:cond delay="0"/>
                                          </p:stCondLst>
                                        </p:cTn>
                                        <p:tgtEl>
                                          <p:spTgt spid="90"/>
                                        </p:tgtEl>
                                        <p:attrNameLst>
                                          <p:attrName>style.visibility</p:attrName>
                                        </p:attrNameLst>
                                      </p:cBhvr>
                                      <p:to>
                                        <p:strVal val="visible"/>
                                      </p:to>
                                    </p:set>
                                    <p:animEffect transition="in" filter="checkerboard(across)">
                                      <p:cBhvr>
                                        <p:cTn id="119" dur="500"/>
                                        <p:tgtEl>
                                          <p:spTgt spid="90"/>
                                        </p:tgtEl>
                                      </p:cBhvr>
                                    </p:animEffect>
                                  </p:childTnLst>
                                </p:cTn>
                              </p:par>
                              <p:par>
                                <p:cTn id="120" presetID="22" presetClass="entr" presetSubtype="8" repeatCount="indefinite" fill="hold" grpId="0" nodeType="withEffect">
                                  <p:stCondLst>
                                    <p:cond delay="0"/>
                                  </p:stCondLst>
                                  <p:childTnLst>
                                    <p:set>
                                      <p:cBhvr>
                                        <p:cTn id="121" dur="1" fill="hold">
                                          <p:stCondLst>
                                            <p:cond delay="0"/>
                                          </p:stCondLst>
                                        </p:cTn>
                                        <p:tgtEl>
                                          <p:spTgt spid="92"/>
                                        </p:tgtEl>
                                        <p:attrNameLst>
                                          <p:attrName>style.visibility</p:attrName>
                                        </p:attrNameLst>
                                      </p:cBhvr>
                                      <p:to>
                                        <p:strVal val="visible"/>
                                      </p:to>
                                    </p:set>
                                    <p:animEffect transition="in" filter="wipe(left)">
                                      <p:cBhvr>
                                        <p:cTn id="122" dur="500"/>
                                        <p:tgtEl>
                                          <p:spTgt spid="92"/>
                                        </p:tgtEl>
                                      </p:cBhvr>
                                    </p:animEffect>
                                  </p:childTnLst>
                                </p:cTn>
                              </p:par>
                            </p:childTnLst>
                          </p:cTn>
                        </p:par>
                      </p:childTnLst>
                    </p:cTn>
                  </p:par>
                  <p:par>
                    <p:cTn id="123" fill="hold">
                      <p:stCondLst>
                        <p:cond delay="indefinite"/>
                      </p:stCondLst>
                      <p:childTnLst>
                        <p:par>
                          <p:cTn id="124" fill="hold">
                            <p:stCondLst>
                              <p:cond delay="0"/>
                            </p:stCondLst>
                            <p:childTnLst>
                              <p:par>
                                <p:cTn id="125" presetID="9" presetClass="entr" presetSubtype="0" fill="hold" nodeType="clickEffect">
                                  <p:stCondLst>
                                    <p:cond delay="0"/>
                                  </p:stCondLst>
                                  <p:childTnLst>
                                    <p:set>
                                      <p:cBhvr>
                                        <p:cTn id="126" dur="1" fill="hold">
                                          <p:stCondLst>
                                            <p:cond delay="0"/>
                                          </p:stCondLst>
                                        </p:cTn>
                                        <p:tgtEl>
                                          <p:spTgt spid="96"/>
                                        </p:tgtEl>
                                        <p:attrNameLst>
                                          <p:attrName>style.visibility</p:attrName>
                                        </p:attrNameLst>
                                      </p:cBhvr>
                                      <p:to>
                                        <p:strVal val="visible"/>
                                      </p:to>
                                    </p:set>
                                    <p:animEffect transition="in" filter="dissolve">
                                      <p:cBhvr>
                                        <p:cTn id="127" dur="500"/>
                                        <p:tgtEl>
                                          <p:spTgt spid="96"/>
                                        </p:tgtEl>
                                      </p:cBhvr>
                                    </p:animEffect>
                                  </p:childTnLst>
                                </p:cTn>
                              </p:par>
                              <p:par>
                                <p:cTn id="128" presetID="1" presetClass="exit" presetSubtype="0" fill="hold" nodeType="withEffect">
                                  <p:stCondLst>
                                    <p:cond delay="0"/>
                                  </p:stCondLst>
                                  <p:childTnLst>
                                    <p:set>
                                      <p:cBhvr>
                                        <p:cTn id="129" dur="1" fill="hold">
                                          <p:stCondLst>
                                            <p:cond delay="0"/>
                                          </p:stCondLst>
                                        </p:cTn>
                                        <p:tgtEl>
                                          <p:spTgt spid="93"/>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95"/>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100"/>
                                        </p:tgtEl>
                                        <p:attrNameLst>
                                          <p:attrName>style.visibility</p:attrName>
                                        </p:attrNameLst>
                                      </p:cBhvr>
                                      <p:to>
                                        <p:strVal val="hidden"/>
                                      </p:to>
                                    </p:set>
                                  </p:childTnLst>
                                </p:cTn>
                              </p:par>
                              <p:par>
                                <p:cTn id="134" presetID="1" presetClass="exit" presetSubtype="0" fill="hold" nodeType="withEffect">
                                  <p:stCondLst>
                                    <p:cond delay="0"/>
                                  </p:stCondLst>
                                  <p:childTnLst>
                                    <p:set>
                                      <p:cBhvr>
                                        <p:cTn id="135" dur="1" fill="hold">
                                          <p:stCondLst>
                                            <p:cond delay="0"/>
                                          </p:stCondLst>
                                        </p:cTn>
                                        <p:tgtEl>
                                          <p:spTgt spid="69"/>
                                        </p:tgtEl>
                                        <p:attrNameLst>
                                          <p:attrName>style.visibility</p:attrName>
                                        </p:attrNameLst>
                                      </p:cBhvr>
                                      <p:to>
                                        <p:strVal val="hidden"/>
                                      </p:to>
                                    </p:set>
                                  </p:childTnLst>
                                </p:cTn>
                              </p:par>
                              <p:par>
                                <p:cTn id="136" presetID="1" presetClass="exit" presetSubtype="0" fill="hold" nodeType="withEffect">
                                  <p:stCondLst>
                                    <p:cond delay="0"/>
                                  </p:stCondLst>
                                  <p:childTnLst>
                                    <p:set>
                                      <p:cBhvr>
                                        <p:cTn id="137" dur="1" fill="hold">
                                          <p:stCondLst>
                                            <p:cond delay="0"/>
                                          </p:stCondLst>
                                        </p:cTn>
                                        <p:tgtEl>
                                          <p:spTgt spid="81"/>
                                        </p:tgtEl>
                                        <p:attrNameLst>
                                          <p:attrName>style.visibility</p:attrName>
                                        </p:attrNameLst>
                                      </p:cBhvr>
                                      <p:to>
                                        <p:strVal val="hidden"/>
                                      </p:to>
                                    </p:set>
                                  </p:childTnLst>
                                </p:cTn>
                              </p:par>
                              <p:par>
                                <p:cTn id="138" presetID="1" presetClass="exit" presetSubtype="0" fill="hold" nodeType="withEffect">
                                  <p:stCondLst>
                                    <p:cond delay="0"/>
                                  </p:stCondLst>
                                  <p:childTnLst>
                                    <p:set>
                                      <p:cBhvr>
                                        <p:cTn id="139" dur="1" fill="hold">
                                          <p:stCondLst>
                                            <p:cond delay="0"/>
                                          </p:stCondLst>
                                        </p:cTn>
                                        <p:tgtEl>
                                          <p:spTgt spid="83"/>
                                        </p:tgtEl>
                                        <p:attrNameLst>
                                          <p:attrName>style.visibility</p:attrName>
                                        </p:attrNameLst>
                                      </p:cBhvr>
                                      <p:to>
                                        <p:strVal val="hidden"/>
                                      </p:to>
                                    </p:set>
                                  </p:childTnLst>
                                </p:cTn>
                              </p:par>
                              <p:par>
                                <p:cTn id="140" presetID="1" presetClass="exit" presetSubtype="0" fill="hold" nodeType="withEffect">
                                  <p:stCondLst>
                                    <p:cond delay="0"/>
                                  </p:stCondLst>
                                  <p:childTnLst>
                                    <p:set>
                                      <p:cBhvr>
                                        <p:cTn id="141" dur="1" fill="hold">
                                          <p:stCondLst>
                                            <p:cond delay="0"/>
                                          </p:stCondLst>
                                        </p:cTn>
                                        <p:tgtEl>
                                          <p:spTgt spid="82"/>
                                        </p:tgtEl>
                                        <p:attrNameLst>
                                          <p:attrName>style.visibility</p:attrName>
                                        </p:attrNameLst>
                                      </p:cBhvr>
                                      <p:to>
                                        <p:strVal val="hidden"/>
                                      </p:to>
                                    </p:set>
                                  </p:childTnLst>
                                </p:cTn>
                              </p:par>
                              <p:par>
                                <p:cTn id="142" presetID="22" presetClass="entr" presetSubtype="8" fill="hold" grpId="0" nodeType="withEffect">
                                  <p:stCondLst>
                                    <p:cond delay="0"/>
                                  </p:stCondLst>
                                  <p:childTnLst>
                                    <p:set>
                                      <p:cBhvr>
                                        <p:cTn id="143" dur="1" fill="hold">
                                          <p:stCondLst>
                                            <p:cond delay="0"/>
                                          </p:stCondLst>
                                        </p:cTn>
                                        <p:tgtEl>
                                          <p:spTgt spid="72"/>
                                        </p:tgtEl>
                                        <p:attrNameLst>
                                          <p:attrName>style.visibility</p:attrName>
                                        </p:attrNameLst>
                                      </p:cBhvr>
                                      <p:to>
                                        <p:strVal val="visible"/>
                                      </p:to>
                                    </p:set>
                                    <p:animEffect transition="in" filter="wipe(left)">
                                      <p:cBhvr>
                                        <p:cTn id="144" dur="500"/>
                                        <p:tgtEl>
                                          <p:spTgt spid="72"/>
                                        </p:tgtEl>
                                      </p:cBhvr>
                                    </p:animEffect>
                                  </p:childTnLst>
                                </p:cTn>
                              </p:par>
                            </p:childTnLst>
                          </p:cTn>
                        </p:par>
                        <p:par>
                          <p:cTn id="145" fill="hold">
                            <p:stCondLst>
                              <p:cond delay="500"/>
                            </p:stCondLst>
                            <p:childTnLst>
                              <p:par>
                                <p:cTn id="146" presetID="9" presetClass="entr" presetSubtype="0" fill="hold" grpId="0" nodeType="afterEffect">
                                  <p:stCondLst>
                                    <p:cond delay="0"/>
                                  </p:stCondLst>
                                  <p:childTnLst>
                                    <p:set>
                                      <p:cBhvr>
                                        <p:cTn id="147" dur="1" fill="hold">
                                          <p:stCondLst>
                                            <p:cond delay="0"/>
                                          </p:stCondLst>
                                        </p:cTn>
                                        <p:tgtEl>
                                          <p:spTgt spid="71"/>
                                        </p:tgtEl>
                                        <p:attrNameLst>
                                          <p:attrName>style.visibility</p:attrName>
                                        </p:attrNameLst>
                                      </p:cBhvr>
                                      <p:to>
                                        <p:strVal val="visible"/>
                                      </p:to>
                                    </p:set>
                                    <p:animEffect transition="in" filter="dissolve">
                                      <p:cBhvr>
                                        <p:cTn id="148" dur="500"/>
                                        <p:tgtEl>
                                          <p:spTgt spid="71"/>
                                        </p:tgtEl>
                                      </p:cBhvr>
                                    </p:animEffect>
                                  </p:childTnLst>
                                </p:cTn>
                              </p:par>
                            </p:childTnLst>
                          </p:cTn>
                        </p:par>
                        <p:par>
                          <p:cTn id="149" fill="hold">
                            <p:stCondLst>
                              <p:cond delay="1000"/>
                            </p:stCondLst>
                            <p:childTnLst>
                              <p:par>
                                <p:cTn id="150" presetID="22" presetClass="exit" presetSubtype="4" fill="hold" grpId="1" nodeType="afterEffect">
                                  <p:stCondLst>
                                    <p:cond delay="0"/>
                                  </p:stCondLst>
                                  <p:childTnLst>
                                    <p:animEffect transition="out" filter="wipe(down)">
                                      <p:cBhvr>
                                        <p:cTn id="151" dur="1000"/>
                                        <p:tgtEl>
                                          <p:spTgt spid="63"/>
                                        </p:tgtEl>
                                      </p:cBhvr>
                                    </p:animEffect>
                                    <p:set>
                                      <p:cBhvr>
                                        <p:cTn id="152" dur="1" fill="hold">
                                          <p:stCondLst>
                                            <p:cond delay="999"/>
                                          </p:stCondLst>
                                        </p:cTn>
                                        <p:tgtEl>
                                          <p:spTgt spid="63"/>
                                        </p:tgtEl>
                                        <p:attrNameLst>
                                          <p:attrName>style.visibility</p:attrName>
                                        </p:attrNameLst>
                                      </p:cBhvr>
                                      <p:to>
                                        <p:strVal val="hidden"/>
                                      </p:to>
                                    </p:set>
                                  </p:childTnLst>
                                </p:cTn>
                              </p:par>
                            </p:childTnLst>
                          </p:cTn>
                        </p:par>
                        <p:par>
                          <p:cTn id="153" fill="hold">
                            <p:stCondLst>
                              <p:cond delay="2000"/>
                            </p:stCondLst>
                            <p:childTnLst>
                              <p:par>
                                <p:cTn id="154" presetID="22" presetClass="exit" presetSubtype="8" fill="hold" grpId="1" nodeType="afterEffect">
                                  <p:stCondLst>
                                    <p:cond delay="0"/>
                                  </p:stCondLst>
                                  <p:childTnLst>
                                    <p:animEffect transition="out" filter="wipe(left)">
                                      <p:cBhvr>
                                        <p:cTn id="155" dur="500"/>
                                        <p:tgtEl>
                                          <p:spTgt spid="37"/>
                                        </p:tgtEl>
                                      </p:cBhvr>
                                    </p:animEffect>
                                    <p:set>
                                      <p:cBhvr>
                                        <p:cTn id="156" dur="1" fill="hold">
                                          <p:stCondLst>
                                            <p:cond delay="499"/>
                                          </p:stCondLst>
                                        </p:cTn>
                                        <p:tgtEl>
                                          <p:spTgt spid="37"/>
                                        </p:tgtEl>
                                        <p:attrNameLst>
                                          <p:attrName>style.visibility</p:attrName>
                                        </p:attrNameLst>
                                      </p:cBhvr>
                                      <p:to>
                                        <p:strVal val="hidden"/>
                                      </p:to>
                                    </p:set>
                                  </p:childTnLst>
                                </p:cTn>
                              </p:par>
                            </p:childTnLst>
                          </p:cTn>
                        </p:par>
                        <p:par>
                          <p:cTn id="157" fill="hold">
                            <p:stCondLst>
                              <p:cond delay="2500"/>
                            </p:stCondLst>
                            <p:childTnLst>
                              <p:par>
                                <p:cTn id="158" presetID="22" presetClass="exit" presetSubtype="1" fill="hold" grpId="1" nodeType="afterEffect">
                                  <p:stCondLst>
                                    <p:cond delay="0"/>
                                  </p:stCondLst>
                                  <p:childTnLst>
                                    <p:animEffect transition="out" filter="wipe(up)">
                                      <p:cBhvr>
                                        <p:cTn id="159" dur="1000"/>
                                        <p:tgtEl>
                                          <p:spTgt spid="38"/>
                                        </p:tgtEl>
                                      </p:cBhvr>
                                    </p:animEffect>
                                    <p:set>
                                      <p:cBhvr>
                                        <p:cTn id="160" dur="1" fill="hold">
                                          <p:stCondLst>
                                            <p:cond delay="999"/>
                                          </p:stCondLst>
                                        </p:cTn>
                                        <p:tgtEl>
                                          <p:spTgt spid="38"/>
                                        </p:tgtEl>
                                        <p:attrNameLst>
                                          <p:attrName>style.visibility</p:attrName>
                                        </p:attrNameLst>
                                      </p:cBhvr>
                                      <p:to>
                                        <p:strVal val="hidden"/>
                                      </p:to>
                                    </p:set>
                                  </p:childTnLst>
                                </p:cTn>
                              </p:par>
                            </p:childTnLst>
                          </p:cTn>
                        </p:par>
                        <p:par>
                          <p:cTn id="161" fill="hold">
                            <p:stCondLst>
                              <p:cond delay="3500"/>
                            </p:stCondLst>
                            <p:childTnLst>
                              <p:par>
                                <p:cTn id="162" presetID="22" presetClass="exit" presetSubtype="8" fill="hold" nodeType="afterEffect">
                                  <p:stCondLst>
                                    <p:cond delay="0"/>
                                  </p:stCondLst>
                                  <p:childTnLst>
                                    <p:animEffect transition="out" filter="wipe(left)">
                                      <p:cBhvr>
                                        <p:cTn id="163" dur="1000"/>
                                        <p:tgtEl>
                                          <p:spTgt spid="58"/>
                                        </p:tgtEl>
                                      </p:cBhvr>
                                    </p:animEffect>
                                    <p:set>
                                      <p:cBhvr>
                                        <p:cTn id="164" dur="1" fill="hold">
                                          <p:stCondLst>
                                            <p:cond delay="999"/>
                                          </p:stCondLst>
                                        </p:cTn>
                                        <p:tgtEl>
                                          <p:spTgt spid="58"/>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grpId="1" nodeType="clickEffect">
                                  <p:stCondLst>
                                    <p:cond delay="0"/>
                                  </p:stCondLst>
                                  <p:childTnLst>
                                    <p:set>
                                      <p:cBhvr>
                                        <p:cTn id="168" dur="1" fill="hold">
                                          <p:stCondLst>
                                            <p:cond delay="0"/>
                                          </p:stCondLst>
                                        </p:cTn>
                                        <p:tgtEl>
                                          <p:spTgt spid="94"/>
                                        </p:tgtEl>
                                        <p:attrNameLst>
                                          <p:attrName>style.visibility</p:attrName>
                                        </p:attrNameLst>
                                      </p:cBhvr>
                                      <p:to>
                                        <p:strVal val="hidden"/>
                                      </p:to>
                                    </p:set>
                                  </p:childTnLst>
                                </p:cTn>
                              </p:par>
                            </p:childTnLst>
                          </p:cTn>
                        </p:par>
                        <p:par>
                          <p:cTn id="169" fill="hold">
                            <p:stCondLst>
                              <p:cond delay="0"/>
                            </p:stCondLst>
                            <p:childTnLst>
                              <p:par>
                                <p:cTn id="170" presetID="22" presetClass="exit" presetSubtype="2" fill="hold" nodeType="afterEffect">
                                  <p:stCondLst>
                                    <p:cond delay="0"/>
                                  </p:stCondLst>
                                  <p:childTnLst>
                                    <p:animEffect transition="out" filter="wipe(right)">
                                      <p:cBhvr>
                                        <p:cTn id="171" dur="1000"/>
                                        <p:tgtEl>
                                          <p:spTgt spid="99"/>
                                        </p:tgtEl>
                                      </p:cBhvr>
                                    </p:animEffect>
                                    <p:set>
                                      <p:cBhvr>
                                        <p:cTn id="172" dur="1" fill="hold">
                                          <p:stCondLst>
                                            <p:cond delay="999"/>
                                          </p:stCondLst>
                                        </p:cTn>
                                        <p:tgtEl>
                                          <p:spTgt spid="99"/>
                                        </p:tgtEl>
                                        <p:attrNameLst>
                                          <p:attrName>style.visibility</p:attrName>
                                        </p:attrNameLst>
                                      </p:cBhvr>
                                      <p:to>
                                        <p:strVal val="hidden"/>
                                      </p:to>
                                    </p:set>
                                  </p:childTnLst>
                                </p:cTn>
                              </p:par>
                            </p:childTnLst>
                          </p:cTn>
                        </p:par>
                        <p:par>
                          <p:cTn id="173" fill="hold">
                            <p:stCondLst>
                              <p:cond delay="1000"/>
                            </p:stCondLst>
                            <p:childTnLst>
                              <p:par>
                                <p:cTn id="174" presetID="22" presetClass="exit" presetSubtype="2" fill="hold" nodeType="afterEffect">
                                  <p:stCondLst>
                                    <p:cond delay="0"/>
                                  </p:stCondLst>
                                  <p:childTnLst>
                                    <p:animEffect transition="out" filter="wipe(right)">
                                      <p:cBhvr>
                                        <p:cTn id="175" dur="2000"/>
                                        <p:tgtEl>
                                          <p:spTgt spid="96"/>
                                        </p:tgtEl>
                                      </p:cBhvr>
                                    </p:animEffect>
                                    <p:set>
                                      <p:cBhvr>
                                        <p:cTn id="176" dur="1" fill="hold">
                                          <p:stCondLst>
                                            <p:cond delay="1999"/>
                                          </p:stCondLst>
                                        </p:cTn>
                                        <p:tgtEl>
                                          <p:spTgt spid="96"/>
                                        </p:tgtEl>
                                        <p:attrNameLst>
                                          <p:attrName>style.visibility</p:attrName>
                                        </p:attrNameLst>
                                      </p:cBhvr>
                                      <p:to>
                                        <p:strVal val="hidden"/>
                                      </p:to>
                                    </p:set>
                                  </p:childTnLst>
                                </p:cTn>
                              </p:par>
                              <p:par>
                                <p:cTn id="177" presetID="22" presetClass="exit" presetSubtype="2" fill="hold" grpId="1" nodeType="withEffect">
                                  <p:stCondLst>
                                    <p:cond delay="0"/>
                                  </p:stCondLst>
                                  <p:childTnLst>
                                    <p:animEffect transition="out" filter="wipe(right)">
                                      <p:cBhvr>
                                        <p:cTn id="178" dur="1000"/>
                                        <p:tgtEl>
                                          <p:spTgt spid="92"/>
                                        </p:tgtEl>
                                      </p:cBhvr>
                                    </p:animEffect>
                                    <p:set>
                                      <p:cBhvr>
                                        <p:cTn id="179" dur="1" fill="hold">
                                          <p:stCondLst>
                                            <p:cond delay="999"/>
                                          </p:stCondLst>
                                        </p:cTn>
                                        <p:tgtEl>
                                          <p:spTgt spid="92"/>
                                        </p:tgtEl>
                                        <p:attrNameLst>
                                          <p:attrName>style.visibility</p:attrName>
                                        </p:attrNameLst>
                                      </p:cBhvr>
                                      <p:to>
                                        <p:strVal val="hidden"/>
                                      </p:to>
                                    </p:set>
                                  </p:childTnLst>
                                </p:cTn>
                              </p:par>
                              <p:par>
                                <p:cTn id="180" presetID="22" presetClass="exit" presetSubtype="2" fill="hold" grpId="1" nodeType="withEffect">
                                  <p:stCondLst>
                                    <p:cond delay="0"/>
                                  </p:stCondLst>
                                  <p:childTnLst>
                                    <p:animEffect transition="out" filter="wipe(right)">
                                      <p:cBhvr>
                                        <p:cTn id="181" dur="1000"/>
                                        <p:tgtEl>
                                          <p:spTgt spid="90"/>
                                        </p:tgtEl>
                                      </p:cBhvr>
                                    </p:animEffect>
                                    <p:set>
                                      <p:cBhvr>
                                        <p:cTn id="182" dur="1" fill="hold">
                                          <p:stCondLst>
                                            <p:cond delay="999"/>
                                          </p:stCondLst>
                                        </p:cTn>
                                        <p:tgtEl>
                                          <p:spTgt spid="90"/>
                                        </p:tgtEl>
                                        <p:attrNameLst>
                                          <p:attrName>style.visibility</p:attrName>
                                        </p:attrNameLst>
                                      </p:cBhvr>
                                      <p:to>
                                        <p:strVal val="hidden"/>
                                      </p:to>
                                    </p:set>
                                  </p:childTnLst>
                                </p:cTn>
                              </p:par>
                              <p:par>
                                <p:cTn id="183" presetID="22" presetClass="exit" presetSubtype="2" fill="hold" grpId="1" nodeType="withEffect">
                                  <p:stCondLst>
                                    <p:cond delay="0"/>
                                  </p:stCondLst>
                                  <p:childTnLst>
                                    <p:animEffect transition="out" filter="wipe(right)">
                                      <p:cBhvr>
                                        <p:cTn id="184" dur="1000"/>
                                        <p:tgtEl>
                                          <p:spTgt spid="72"/>
                                        </p:tgtEl>
                                      </p:cBhvr>
                                    </p:animEffect>
                                    <p:set>
                                      <p:cBhvr>
                                        <p:cTn id="185" dur="1" fill="hold">
                                          <p:stCondLst>
                                            <p:cond delay="999"/>
                                          </p:stCondLst>
                                        </p:cTn>
                                        <p:tgtEl>
                                          <p:spTgt spid="72"/>
                                        </p:tgtEl>
                                        <p:attrNameLst>
                                          <p:attrName>style.visibility</p:attrName>
                                        </p:attrNameLst>
                                      </p:cBhvr>
                                      <p:to>
                                        <p:strVal val="hidden"/>
                                      </p:to>
                                    </p:set>
                                  </p:childTnLst>
                                </p:cTn>
                              </p:par>
                              <p:par>
                                <p:cTn id="186" presetID="22" presetClass="entr" presetSubtype="8" fill="hold" grpId="0" nodeType="withEffect">
                                  <p:stCondLst>
                                    <p:cond delay="0"/>
                                  </p:stCondLst>
                                  <p:childTnLst>
                                    <p:set>
                                      <p:cBhvr>
                                        <p:cTn id="187" dur="1" fill="hold">
                                          <p:stCondLst>
                                            <p:cond delay="0"/>
                                          </p:stCondLst>
                                        </p:cTn>
                                        <p:tgtEl>
                                          <p:spTgt spid="73"/>
                                        </p:tgtEl>
                                        <p:attrNameLst>
                                          <p:attrName>style.visibility</p:attrName>
                                        </p:attrNameLst>
                                      </p:cBhvr>
                                      <p:to>
                                        <p:strVal val="visible"/>
                                      </p:to>
                                    </p:set>
                                    <p:animEffect transition="in" filter="wipe(left)">
                                      <p:cBhvr>
                                        <p:cTn id="188" dur="500"/>
                                        <p:tgtEl>
                                          <p:spTgt spid="73"/>
                                        </p:tgtEl>
                                      </p:cBhvr>
                                    </p:animEffect>
                                  </p:childTnLst>
                                </p:cTn>
                              </p:par>
                              <p:par>
                                <p:cTn id="189" presetID="22" presetClass="exit" presetSubtype="2" fill="hold" grpId="1" nodeType="withEffect">
                                  <p:stCondLst>
                                    <p:cond delay="0"/>
                                  </p:stCondLst>
                                  <p:childTnLst>
                                    <p:animEffect transition="out" filter="wipe(right)">
                                      <p:cBhvr>
                                        <p:cTn id="190" dur="1000"/>
                                        <p:tgtEl>
                                          <p:spTgt spid="73"/>
                                        </p:tgtEl>
                                      </p:cBhvr>
                                    </p:animEffect>
                                    <p:set>
                                      <p:cBhvr>
                                        <p:cTn id="191" dur="1" fill="hold">
                                          <p:stCondLst>
                                            <p:cond delay="9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6" grpId="0" animBg="1"/>
      <p:bldP spid="37" grpId="0" animBg="1"/>
      <p:bldP spid="37" grpId="1" animBg="1"/>
      <p:bldP spid="38" grpId="0" animBg="1"/>
      <p:bldP spid="38" grpId="1" animBg="1"/>
      <p:bldP spid="40" grpId="0" animBg="1"/>
      <p:bldP spid="44" grpId="0" animBg="1"/>
      <p:bldP spid="45" grpId="0" animBg="1"/>
      <p:bldP spid="84" grpId="0" animBg="1"/>
      <p:bldP spid="86" grpId="0" animBg="1"/>
      <p:bldP spid="86" grpId="1" animBg="1"/>
      <p:bldP spid="87" grpId="0" animBg="1"/>
      <p:bldP spid="87" grpId="1" animBg="1"/>
      <p:bldP spid="90" grpId="0" animBg="1"/>
      <p:bldP spid="90" grpId="1" animBg="1"/>
      <p:bldP spid="92" grpId="0" animBg="1"/>
      <p:bldP spid="92" grpId="1" animBg="1"/>
      <p:bldP spid="94" grpId="0" animBg="1"/>
      <p:bldP spid="94" grpId="1" animBg="1"/>
      <p:bldP spid="95" grpId="0" animBg="1"/>
      <p:bldP spid="95" grpId="1" animBg="1"/>
      <p:bldP spid="99" grpId="0" animBg="1"/>
      <p:bldP spid="100" grpId="0" animBg="1"/>
      <p:bldP spid="100" grpId="1" animBg="1"/>
      <p:bldP spid="63" grpId="0" animBg="1"/>
      <p:bldP spid="63" grpId="1" animBg="1"/>
      <p:bldP spid="71" grpId="0" animBg="1"/>
      <p:bldP spid="72" grpId="0" animBg="1"/>
      <p:bldP spid="72" grpId="1" animBg="1"/>
      <p:bldP spid="73" grpId="0" animBg="1"/>
      <p:bldP spid="73" grpId="1" animBg="1"/>
      <p:bldP spid="73"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a:t>Avantajele </a:t>
            </a:r>
            <a:r>
              <a:rPr lang="ro-RO" noProof="0" dirty="0" smtClean="0"/>
              <a:t>pulverizării apei</a:t>
            </a:r>
            <a:endParaRPr lang="ro-RO" noProof="0"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4253" y="1652296"/>
            <a:ext cx="10554493" cy="25288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4B7058F7-8547-4774-BA07-9BAF093FA1B1}" type="slidenum">
              <a:rPr lang="sv-SE" smtClean="0"/>
              <a:pPr/>
              <a:t>22</a:t>
            </a:fld>
            <a:endParaRPr lang="sv-SE"/>
          </a:p>
        </p:txBody>
      </p:sp>
      <p:sp>
        <p:nvSpPr>
          <p:cNvPr id="6" name="Content Placeholder 2"/>
          <p:cNvSpPr txBox="1">
            <a:spLocks/>
          </p:cNvSpPr>
          <p:nvPr/>
        </p:nvSpPr>
        <p:spPr bwMode="auto">
          <a:xfrm>
            <a:off x="1318846" y="4409601"/>
            <a:ext cx="10392508" cy="2137249"/>
          </a:xfrm>
          <a:prstGeom prst="rect">
            <a:avLst/>
          </a:prstGeom>
          <a:noFill/>
          <a:ln w="9525">
            <a:noFill/>
            <a:miter lim="800000"/>
            <a:headEnd/>
            <a:tailEnd/>
          </a:ln>
        </p:spPr>
        <p:txBody>
          <a:bodyPr/>
          <a:lstStyle/>
          <a:p>
            <a:pPr marL="342900" indent="-342900">
              <a:lnSpc>
                <a:spcPct val="90000"/>
              </a:lnSpc>
              <a:spcBef>
                <a:spcPct val="20000"/>
              </a:spcBef>
              <a:buBlip>
                <a:blip r:embed="rId3"/>
              </a:buBlip>
              <a:defRPr/>
            </a:pPr>
            <a:r>
              <a:rPr lang="ro-RO" sz="2400" dirty="0">
                <a:solidFill>
                  <a:srgbClr val="404040"/>
                </a:solidFill>
                <a:latin typeface="+mn-lt"/>
              </a:rPr>
              <a:t>Datorită presiunii ultra înalte (300 bari), se formează o ceață de apă cu picături extrem de fine</a:t>
            </a:r>
          </a:p>
          <a:p>
            <a:pPr marL="342900" indent="-342900">
              <a:lnSpc>
                <a:spcPct val="90000"/>
              </a:lnSpc>
              <a:spcBef>
                <a:spcPct val="20000"/>
              </a:spcBef>
              <a:buBlip>
                <a:blip r:embed="rId3"/>
              </a:buBlip>
              <a:defRPr/>
            </a:pPr>
            <a:r>
              <a:rPr lang="ro-RO" sz="2400" dirty="0" smtClean="0">
                <a:solidFill>
                  <a:srgbClr val="404040"/>
                </a:solidFill>
                <a:latin typeface="+mn-lt"/>
              </a:rPr>
              <a:t>Picăturile </a:t>
            </a:r>
            <a:r>
              <a:rPr lang="ro-RO" sz="2400" dirty="0">
                <a:solidFill>
                  <a:srgbClr val="404040"/>
                </a:solidFill>
                <a:latin typeface="+mn-lt"/>
              </a:rPr>
              <a:t>pulverizate acoperă o suprafață totală foarte mare</a:t>
            </a:r>
          </a:p>
          <a:p>
            <a:pPr marL="342900" indent="-342900">
              <a:lnSpc>
                <a:spcPct val="90000"/>
              </a:lnSpc>
              <a:spcBef>
                <a:spcPct val="20000"/>
              </a:spcBef>
              <a:buBlip>
                <a:blip r:embed="rId3"/>
              </a:buBlip>
              <a:defRPr/>
            </a:pPr>
            <a:r>
              <a:rPr lang="ro-RO" sz="2400" dirty="0" smtClean="0">
                <a:solidFill>
                  <a:srgbClr val="404040"/>
                </a:solidFill>
                <a:latin typeface="+mn-lt"/>
              </a:rPr>
              <a:t>Consumul </a:t>
            </a:r>
            <a:r>
              <a:rPr lang="ro-RO" sz="2400" dirty="0">
                <a:solidFill>
                  <a:srgbClr val="404040"/>
                </a:solidFill>
                <a:latin typeface="+mn-lt"/>
              </a:rPr>
              <a:t>mare de energie în momentul transformării apei în vapori va genera un efect puternic de răcire</a:t>
            </a:r>
          </a:p>
        </p:txBody>
      </p:sp>
    </p:spTree>
    <p:extLst>
      <p:ext uri="{BB962C8B-B14F-4D97-AF65-F5344CB8AC3E}">
        <p14:creationId xmlns:p14="http://schemas.microsoft.com/office/powerpoint/2010/main" val="296315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smtClean="0"/>
              <a:t>Avantajele pulverizării apei</a:t>
            </a:r>
            <a:endParaRPr lang="ro-RO" noProof="0" dirty="0"/>
          </a:p>
        </p:txBody>
      </p:sp>
      <p:sp>
        <p:nvSpPr>
          <p:cNvPr id="6" name="Content Placeholder 2"/>
          <p:cNvSpPr txBox="1">
            <a:spLocks/>
          </p:cNvSpPr>
          <p:nvPr/>
        </p:nvSpPr>
        <p:spPr bwMode="auto">
          <a:xfrm>
            <a:off x="1317742" y="2190938"/>
            <a:ext cx="3588366" cy="3770247"/>
          </a:xfrm>
          <a:prstGeom prst="rect">
            <a:avLst/>
          </a:prstGeom>
          <a:noFill/>
          <a:ln w="9525">
            <a:noFill/>
            <a:miter lim="800000"/>
            <a:headEnd/>
            <a:tailEnd/>
          </a:ln>
        </p:spPr>
        <p:txBody>
          <a:bodyPr/>
          <a:lstStyle/>
          <a:p>
            <a:pPr marL="342900" indent="-342900">
              <a:lnSpc>
                <a:spcPct val="90000"/>
              </a:lnSpc>
              <a:spcBef>
                <a:spcPct val="20000"/>
              </a:spcBef>
              <a:buBlip>
                <a:blip r:embed="rId3"/>
              </a:buBlip>
              <a:defRPr/>
            </a:pPr>
            <a:r>
              <a:rPr lang="ro-RO" sz="2400" dirty="0">
                <a:solidFill>
                  <a:srgbClr val="404040"/>
                </a:solidFill>
                <a:latin typeface="+mn-lt"/>
              </a:rPr>
              <a:t>Vaporizarea provoacă o reducere în cantitatea locală de oxigen (inertizare)</a:t>
            </a:r>
          </a:p>
          <a:p>
            <a:pPr marL="342900" indent="-342900">
              <a:lnSpc>
                <a:spcPct val="90000"/>
              </a:lnSpc>
              <a:spcBef>
                <a:spcPct val="20000"/>
              </a:spcBef>
              <a:buBlip>
                <a:blip r:embed="rId3"/>
              </a:buBlip>
              <a:defRPr/>
            </a:pPr>
            <a:endParaRPr lang="ro-RO" sz="2400" dirty="0">
              <a:solidFill>
                <a:srgbClr val="404040"/>
              </a:solidFill>
              <a:latin typeface="+mn-lt"/>
            </a:endParaRPr>
          </a:p>
          <a:p>
            <a:pPr marL="342900" indent="-342900">
              <a:lnSpc>
                <a:spcPct val="90000"/>
              </a:lnSpc>
              <a:spcBef>
                <a:spcPct val="20000"/>
              </a:spcBef>
              <a:buBlip>
                <a:blip r:embed="rId3"/>
              </a:buBlip>
              <a:defRPr/>
            </a:pPr>
            <a:r>
              <a:rPr lang="ro-RO" sz="2400" dirty="0">
                <a:solidFill>
                  <a:srgbClr val="404040"/>
                </a:solidFill>
                <a:latin typeface="+mn-lt"/>
              </a:rPr>
              <a:t>Cu cât viteza de injecție a apei pulverizate este mai mare (200 m/s), cu atât efectul de răcire e mai puternic</a:t>
            </a:r>
            <a:endParaRPr lang="ro-RO" sz="2000" b="1" kern="0" dirty="0">
              <a:solidFill>
                <a:srgbClr val="000000"/>
              </a:solidFill>
              <a:latin typeface="+mn-lt"/>
            </a:endParaRPr>
          </a:p>
        </p:txBody>
      </p:sp>
      <p:sp>
        <p:nvSpPr>
          <p:cNvPr id="3" name="Slide Number Placeholder 2"/>
          <p:cNvSpPr>
            <a:spLocks noGrp="1"/>
          </p:cNvSpPr>
          <p:nvPr>
            <p:ph type="sldNum" sz="quarter" idx="12"/>
          </p:nvPr>
        </p:nvSpPr>
        <p:spPr/>
        <p:txBody>
          <a:bodyPr/>
          <a:lstStyle/>
          <a:p>
            <a:fld id="{F1ACBA6C-8D1B-4DA9-BA72-CB6242230B49}" type="slidenum">
              <a:rPr lang="sv-SE" smtClean="0"/>
              <a:pPr/>
              <a:t>23</a:t>
            </a:fld>
            <a:endParaRPr lang="sv-SE"/>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5385" y="1771027"/>
            <a:ext cx="6526207" cy="44081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597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smtClean="0"/>
              <a:t>Avantajele pulverizării apei</a:t>
            </a:r>
            <a:endParaRPr lang="ro-RO" noProof="0" dirty="0"/>
          </a:p>
        </p:txBody>
      </p:sp>
      <p:sp>
        <p:nvSpPr>
          <p:cNvPr id="7" name="Slide Number Placeholder 6"/>
          <p:cNvSpPr>
            <a:spLocks noGrp="1"/>
          </p:cNvSpPr>
          <p:nvPr>
            <p:ph type="sldNum" sz="quarter" idx="12"/>
          </p:nvPr>
        </p:nvSpPr>
        <p:spPr/>
        <p:txBody>
          <a:bodyPr/>
          <a:lstStyle/>
          <a:p>
            <a:fld id="{F1ACBA6C-8D1B-4DA9-BA72-CB6242230B49}" type="slidenum">
              <a:rPr lang="sv-SE" smtClean="0"/>
              <a:pPr/>
              <a:t>24</a:t>
            </a:fld>
            <a:endParaRPr lang="sv-SE"/>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103" y="2048178"/>
            <a:ext cx="8239559" cy="4730880"/>
          </a:xfrm>
          <a:prstGeom prst="rect">
            <a:avLst/>
          </a:prstGeom>
        </p:spPr>
      </p:pic>
      <p:sp>
        <p:nvSpPr>
          <p:cNvPr id="5" name="Rectangle 4"/>
          <p:cNvSpPr/>
          <p:nvPr/>
        </p:nvSpPr>
        <p:spPr>
          <a:xfrm>
            <a:off x="4200813" y="1473926"/>
            <a:ext cx="4833891" cy="424732"/>
          </a:xfrm>
          <a:prstGeom prst="rect">
            <a:avLst/>
          </a:prstGeom>
        </p:spPr>
        <p:txBody>
          <a:bodyPr wrap="square">
            <a:spAutoFit/>
          </a:bodyPr>
          <a:lstStyle/>
          <a:p>
            <a:pPr>
              <a:lnSpc>
                <a:spcPct val="90000"/>
              </a:lnSpc>
            </a:pPr>
            <a:r>
              <a:rPr lang="ro-RO" sz="2400" b="1" kern="0" dirty="0">
                <a:latin typeface="+mn-lt"/>
              </a:rPr>
              <a:t>Comparație cu soluții asemănătoare</a:t>
            </a:r>
          </a:p>
        </p:txBody>
      </p:sp>
      <p:sp>
        <p:nvSpPr>
          <p:cNvPr id="6" name="Rectangle 5"/>
          <p:cNvSpPr/>
          <p:nvPr/>
        </p:nvSpPr>
        <p:spPr>
          <a:xfrm>
            <a:off x="5630857" y="6550953"/>
            <a:ext cx="1973802" cy="286232"/>
          </a:xfrm>
          <a:prstGeom prst="rect">
            <a:avLst/>
          </a:prstGeom>
          <a:solidFill>
            <a:schemeClr val="bg1"/>
          </a:solidFill>
        </p:spPr>
        <p:txBody>
          <a:bodyPr wrap="square">
            <a:spAutoFit/>
          </a:bodyPr>
          <a:lstStyle/>
          <a:p>
            <a:pPr>
              <a:lnSpc>
                <a:spcPct val="90000"/>
              </a:lnSpc>
            </a:pPr>
            <a:r>
              <a:rPr lang="ro-RO" sz="1400" kern="0" dirty="0">
                <a:latin typeface="+mn-lt"/>
              </a:rPr>
              <a:t>Distanța de la ajutaj (m)</a:t>
            </a:r>
          </a:p>
        </p:txBody>
      </p:sp>
    </p:spTree>
    <p:extLst>
      <p:ext uri="{BB962C8B-B14F-4D97-AF65-F5344CB8AC3E}">
        <p14:creationId xmlns:p14="http://schemas.microsoft.com/office/powerpoint/2010/main" val="12109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a:t>Avantajele pulverizării apei</a:t>
            </a:r>
          </a:p>
        </p:txBody>
      </p:sp>
      <p:sp>
        <p:nvSpPr>
          <p:cNvPr id="5" name="Rectangle 3"/>
          <p:cNvSpPr txBox="1">
            <a:spLocks noChangeArrowheads="1"/>
          </p:cNvSpPr>
          <p:nvPr/>
        </p:nvSpPr>
        <p:spPr>
          <a:xfrm>
            <a:off x="2947989" y="1712913"/>
            <a:ext cx="7699375" cy="4525962"/>
          </a:xfrm>
          <a:prstGeom prst="rect">
            <a:avLst/>
          </a:prstGeom>
        </p:spPr>
        <p:txBody>
          <a:bodyPr/>
          <a:lstStyle>
            <a:lvl1pPr marL="342900" indent="-342900" algn="l" rtl="0" eaLnBrk="1" fontAlgn="base" hangingPunct="1">
              <a:spcBef>
                <a:spcPct val="20000"/>
              </a:spcBef>
              <a:spcAft>
                <a:spcPct val="0"/>
              </a:spcAft>
              <a:buBlip>
                <a:blip r:embed="rId3"/>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endParaRPr lang="en-US" sz="2400" dirty="0"/>
          </a:p>
        </p:txBody>
      </p:sp>
      <p:sp>
        <p:nvSpPr>
          <p:cNvPr id="6" name="Rectangle 3"/>
          <p:cNvSpPr txBox="1">
            <a:spLocks noChangeArrowheads="1"/>
          </p:cNvSpPr>
          <p:nvPr/>
        </p:nvSpPr>
        <p:spPr>
          <a:xfrm>
            <a:off x="2947988" y="4373979"/>
            <a:ext cx="6527706" cy="2110580"/>
          </a:xfrm>
          <a:prstGeom prst="rect">
            <a:avLst/>
          </a:prstGeom>
        </p:spPr>
        <p:txBody>
          <a:bodyPr/>
          <a:lstStyle>
            <a:lvl1pPr marL="342900" indent="-342900" algn="l" rtl="0" eaLnBrk="1" fontAlgn="base" hangingPunct="1">
              <a:spcBef>
                <a:spcPct val="20000"/>
              </a:spcBef>
              <a:spcAft>
                <a:spcPct val="0"/>
              </a:spcAft>
              <a:buBlip>
                <a:blip r:embed="rId3"/>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endParaRPr lang="sv-SE" sz="2400" dirty="0"/>
          </a:p>
          <a:p>
            <a:pPr marL="0" indent="0">
              <a:buNone/>
            </a:pPr>
            <a:r>
              <a:rPr lang="sv-SE" sz="2400" dirty="0"/>
              <a:t> </a:t>
            </a:r>
            <a:endParaRPr lang="en-US" sz="2400" dirty="0"/>
          </a:p>
          <a:p>
            <a:endParaRPr lang="en-US" sz="2400" dirty="0"/>
          </a:p>
        </p:txBody>
      </p:sp>
      <p:pic>
        <p:nvPicPr>
          <p:cNvPr id="8" name="Picture 2" descr="Gå till startsidan för SP.s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1003" y="5279584"/>
            <a:ext cx="1151534" cy="9941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a:xfrm>
            <a:off x="3100388" y="1865313"/>
            <a:ext cx="7110412" cy="4525962"/>
          </a:xfrm>
          <a:prstGeom prst="rect">
            <a:avLst/>
          </a:prstGeom>
        </p:spPr>
        <p:txBody>
          <a:bodyPr/>
          <a:lstStyle>
            <a:lvl1pPr marL="342900" indent="-342900" algn="l" rtl="0" eaLnBrk="1" fontAlgn="base" hangingPunct="1">
              <a:spcBef>
                <a:spcPct val="20000"/>
              </a:spcBef>
              <a:spcAft>
                <a:spcPct val="0"/>
              </a:spcAft>
              <a:buBlip>
                <a:blip r:embed="rId3"/>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endParaRPr lang="sv-SE" sz="2400" dirty="0"/>
          </a:p>
          <a:p>
            <a:endParaRPr lang="sv-SE" sz="2400" dirty="0"/>
          </a:p>
          <a:p>
            <a:endParaRPr lang="sv-SE" sz="2400" dirty="0"/>
          </a:p>
        </p:txBody>
      </p:sp>
      <p:sp>
        <p:nvSpPr>
          <p:cNvPr id="11" name="Rectangle 3"/>
          <p:cNvSpPr txBox="1">
            <a:spLocks noChangeArrowheads="1"/>
          </p:cNvSpPr>
          <p:nvPr/>
        </p:nvSpPr>
        <p:spPr>
          <a:xfrm>
            <a:off x="1635369" y="1747753"/>
            <a:ext cx="9741877" cy="4902529"/>
          </a:xfrm>
          <a:prstGeom prst="rect">
            <a:avLst/>
          </a:prstGeom>
        </p:spPr>
        <p:txBody>
          <a:bodyPr/>
          <a:lstStyle>
            <a:lvl1pPr marL="342900" indent="-342900" algn="l" rtl="0" eaLnBrk="1" fontAlgn="base" hangingPunct="1">
              <a:spcBef>
                <a:spcPct val="20000"/>
              </a:spcBef>
              <a:spcAft>
                <a:spcPct val="0"/>
              </a:spcAft>
              <a:buBlip>
                <a:blip r:embed="rId3"/>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endParaRPr lang="ro-RO" sz="1800" dirty="0"/>
          </a:p>
          <a:p>
            <a:r>
              <a:rPr lang="ro-RO" sz="2400" dirty="0">
                <a:solidFill>
                  <a:schemeClr val="tx1"/>
                </a:solidFill>
              </a:rPr>
              <a:t>Picăturile pulverizate de sistemul </a:t>
            </a:r>
            <a:r>
              <a:rPr lang="ro-RO" sz="2400" b="1" dirty="0">
                <a:solidFill>
                  <a:schemeClr val="tx1"/>
                </a:solidFill>
              </a:rPr>
              <a:t>Cobra</a:t>
            </a:r>
            <a:r>
              <a:rPr lang="ro-RO" sz="2400" dirty="0">
                <a:solidFill>
                  <a:schemeClr val="tx1"/>
                </a:solidFill>
              </a:rPr>
              <a:t> au un diametru de aprox. </a:t>
            </a:r>
            <a:r>
              <a:rPr lang="ro-RO" sz="2400" b="1" dirty="0">
                <a:solidFill>
                  <a:schemeClr val="tx1"/>
                </a:solidFill>
              </a:rPr>
              <a:t>170 µm</a:t>
            </a:r>
            <a:r>
              <a:rPr lang="ro-RO" sz="2400" dirty="0">
                <a:solidFill>
                  <a:schemeClr val="tx1"/>
                </a:solidFill>
              </a:rPr>
              <a:t>, față de 900 µm la sistemele normale care produc ceață de apă</a:t>
            </a:r>
            <a:endParaRPr lang="ro-RO" sz="2400" b="1" dirty="0">
              <a:solidFill>
                <a:schemeClr val="tx1"/>
              </a:solidFill>
            </a:endParaRPr>
          </a:p>
          <a:p>
            <a:endParaRPr lang="sv-SE" sz="2400" b="1" dirty="0"/>
          </a:p>
          <a:p>
            <a:r>
              <a:rPr lang="sv-SE" sz="2400" dirty="0"/>
              <a:t>Viteza de absorbție a energiei este </a:t>
            </a:r>
            <a:r>
              <a:rPr lang="sv-SE" sz="2400" b="1" dirty="0"/>
              <a:t>de 5 ori mai mare</a:t>
            </a:r>
            <a:r>
              <a:rPr lang="sv-SE" sz="2400" dirty="0"/>
              <a:t> </a:t>
            </a:r>
            <a:r>
              <a:rPr lang="ro-RO" sz="2400" dirty="0"/>
              <a:t>comparativ cu</a:t>
            </a:r>
            <a:r>
              <a:rPr lang="sv-SE" sz="2400" dirty="0"/>
              <a:t> alte sisteme de </a:t>
            </a:r>
            <a:r>
              <a:rPr lang="ro-RO" sz="2400" dirty="0"/>
              <a:t>înaltă </a:t>
            </a:r>
            <a:r>
              <a:rPr lang="sv-SE" sz="2400" dirty="0"/>
              <a:t>presiun</a:t>
            </a:r>
            <a:r>
              <a:rPr lang="ro-RO" sz="2400" dirty="0"/>
              <a:t>e</a:t>
            </a:r>
            <a:endParaRPr lang="sv-SE" sz="2400" dirty="0"/>
          </a:p>
          <a:p>
            <a:pPr marL="0" indent="0">
              <a:buNone/>
            </a:pPr>
            <a:endParaRPr lang="sv-SE" sz="1800" b="1" dirty="0"/>
          </a:p>
        </p:txBody>
      </p:sp>
      <p:sp>
        <p:nvSpPr>
          <p:cNvPr id="3" name="TextBox 2"/>
          <p:cNvSpPr txBox="1"/>
          <p:nvPr/>
        </p:nvSpPr>
        <p:spPr>
          <a:xfrm>
            <a:off x="1933942" y="5505755"/>
            <a:ext cx="7225372" cy="646331"/>
          </a:xfrm>
          <a:prstGeom prst="rect">
            <a:avLst/>
          </a:prstGeom>
          <a:noFill/>
        </p:spPr>
        <p:txBody>
          <a:bodyPr wrap="square" rtlCol="0">
            <a:spAutoFit/>
          </a:bodyPr>
          <a:lstStyle/>
          <a:p>
            <a:r>
              <a:rPr lang="ro-RO" dirty="0" smtClean="0"/>
              <a:t>Date obținute de SP (Institutul Tehnic de Cercetare Suedia)</a:t>
            </a:r>
          </a:p>
          <a:p>
            <a:r>
              <a:rPr lang="ro-RO" dirty="0">
                <a:solidFill>
                  <a:srgbClr val="FF0000"/>
                </a:solidFill>
              </a:rPr>
              <a:t>http://www.sp.se/</a:t>
            </a:r>
          </a:p>
        </p:txBody>
      </p:sp>
      <p:sp>
        <p:nvSpPr>
          <p:cNvPr id="7" name="Slide Number Placeholder 6"/>
          <p:cNvSpPr>
            <a:spLocks noGrp="1"/>
          </p:cNvSpPr>
          <p:nvPr>
            <p:ph type="sldNum" sz="quarter" idx="12"/>
          </p:nvPr>
        </p:nvSpPr>
        <p:spPr/>
        <p:txBody>
          <a:bodyPr/>
          <a:lstStyle/>
          <a:p>
            <a:fld id="{F1ACBA6C-8D1B-4DA9-BA72-CB6242230B49}" type="slidenum">
              <a:rPr lang="sv-SE" smtClean="0"/>
              <a:pPr/>
              <a:t>25</a:t>
            </a:fld>
            <a:endParaRPr lang="sv-SE"/>
          </a:p>
        </p:txBody>
      </p:sp>
    </p:spTree>
    <p:extLst>
      <p:ext uri="{BB962C8B-B14F-4D97-AF65-F5344CB8AC3E}">
        <p14:creationId xmlns:p14="http://schemas.microsoft.com/office/powerpoint/2010/main" val="45726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smtClean="0"/>
              <a:t>Avantajele pulverizării apei</a:t>
            </a:r>
            <a:endParaRPr lang="ro-RO" noProof="0" dirty="0"/>
          </a:p>
        </p:txBody>
      </p:sp>
      <p:sp>
        <p:nvSpPr>
          <p:cNvPr id="7" name="Slide Number Placeholder 6"/>
          <p:cNvSpPr>
            <a:spLocks noGrp="1"/>
          </p:cNvSpPr>
          <p:nvPr>
            <p:ph type="sldNum" sz="quarter" idx="12"/>
          </p:nvPr>
        </p:nvSpPr>
        <p:spPr/>
        <p:txBody>
          <a:bodyPr/>
          <a:lstStyle/>
          <a:p>
            <a:fld id="{F1ACBA6C-8D1B-4DA9-BA72-CB6242230B49}" type="slidenum">
              <a:rPr lang="sv-SE" smtClean="0"/>
              <a:pPr/>
              <a:t>26</a:t>
            </a:fld>
            <a:endParaRPr lang="sv-SE"/>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424" y="2129382"/>
            <a:ext cx="8374106" cy="4675542"/>
          </a:xfrm>
          <a:prstGeom prst="rect">
            <a:avLst/>
          </a:prstGeom>
        </p:spPr>
      </p:pic>
      <p:sp>
        <p:nvSpPr>
          <p:cNvPr id="5" name="Rectangle 4"/>
          <p:cNvSpPr/>
          <p:nvPr/>
        </p:nvSpPr>
        <p:spPr>
          <a:xfrm>
            <a:off x="4239606" y="1554000"/>
            <a:ext cx="4762870" cy="424732"/>
          </a:xfrm>
          <a:prstGeom prst="rect">
            <a:avLst/>
          </a:prstGeom>
        </p:spPr>
        <p:txBody>
          <a:bodyPr wrap="square">
            <a:spAutoFit/>
          </a:bodyPr>
          <a:lstStyle/>
          <a:p>
            <a:pPr>
              <a:lnSpc>
                <a:spcPct val="90000"/>
              </a:lnSpc>
            </a:pPr>
            <a:r>
              <a:rPr lang="ro-RO" sz="2400" b="1" kern="0" dirty="0">
                <a:latin typeface="+mn-lt"/>
              </a:rPr>
              <a:t>Comparație cu soluții asemănătoare</a:t>
            </a:r>
          </a:p>
        </p:txBody>
      </p:sp>
      <p:sp>
        <p:nvSpPr>
          <p:cNvPr id="6" name="Rectangle 5"/>
          <p:cNvSpPr/>
          <p:nvPr/>
        </p:nvSpPr>
        <p:spPr>
          <a:xfrm>
            <a:off x="5662474" y="6546850"/>
            <a:ext cx="2630749" cy="286232"/>
          </a:xfrm>
          <a:prstGeom prst="rect">
            <a:avLst/>
          </a:prstGeom>
          <a:solidFill>
            <a:schemeClr val="bg1"/>
          </a:solidFill>
        </p:spPr>
        <p:txBody>
          <a:bodyPr wrap="square">
            <a:spAutoFit/>
          </a:bodyPr>
          <a:lstStyle/>
          <a:p>
            <a:pPr>
              <a:lnSpc>
                <a:spcPct val="90000"/>
              </a:lnSpc>
            </a:pPr>
            <a:r>
              <a:rPr lang="ro-RO" sz="1400" kern="0" dirty="0">
                <a:latin typeface="+mn-lt"/>
              </a:rPr>
              <a:t>Diametrul picăturii de apă (µm)</a:t>
            </a:r>
          </a:p>
        </p:txBody>
      </p:sp>
    </p:spTree>
    <p:extLst>
      <p:ext uri="{BB962C8B-B14F-4D97-AF65-F5344CB8AC3E}">
        <p14:creationId xmlns:p14="http://schemas.microsoft.com/office/powerpoint/2010/main" val="376192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smtClean="0"/>
              <a:t>Avantajele pulverizării apei</a:t>
            </a:r>
            <a:endParaRPr lang="ro-RO" noProof="0" dirty="0"/>
          </a:p>
        </p:txBody>
      </p:sp>
      <p:sp>
        <p:nvSpPr>
          <p:cNvPr id="7" name="Slide Number Placeholder 6"/>
          <p:cNvSpPr>
            <a:spLocks noGrp="1"/>
          </p:cNvSpPr>
          <p:nvPr>
            <p:ph type="sldNum" sz="quarter" idx="12"/>
          </p:nvPr>
        </p:nvSpPr>
        <p:spPr/>
        <p:txBody>
          <a:bodyPr/>
          <a:lstStyle/>
          <a:p>
            <a:fld id="{F1ACBA6C-8D1B-4DA9-BA72-CB6242230B49}" type="slidenum">
              <a:rPr lang="sv-SE" smtClean="0"/>
              <a:pPr/>
              <a:t>27</a:t>
            </a:fld>
            <a:endParaRPr lang="sv-SE"/>
          </a:p>
        </p:txBody>
      </p:sp>
      <p:sp>
        <p:nvSpPr>
          <p:cNvPr id="12" name="TextBox 11"/>
          <p:cNvSpPr txBox="1"/>
          <p:nvPr/>
        </p:nvSpPr>
        <p:spPr>
          <a:xfrm>
            <a:off x="3227426" y="1750598"/>
            <a:ext cx="6631619" cy="400110"/>
          </a:xfrm>
          <a:prstGeom prst="rect">
            <a:avLst/>
          </a:prstGeom>
          <a:noFill/>
        </p:spPr>
        <p:txBody>
          <a:bodyPr wrap="square" rtlCol="0">
            <a:spAutoFit/>
          </a:bodyPr>
          <a:lstStyle/>
          <a:p>
            <a:pPr algn="ctr"/>
            <a:r>
              <a:rPr lang="ro-RO" sz="2000" b="1" dirty="0">
                <a:latin typeface="+mn-lt"/>
              </a:rPr>
              <a:t>Suprafața acoperită de un litru de apă pulverizat la </a:t>
            </a:r>
            <a:r>
              <a:rPr lang="ro-RO" sz="2000" b="1" dirty="0">
                <a:solidFill>
                  <a:srgbClr val="FF0000"/>
                </a:solidFill>
                <a:latin typeface="+mn-lt"/>
              </a:rPr>
              <a:t>8</a:t>
            </a:r>
            <a:r>
              <a:rPr lang="ro-RO" sz="2000" b="1" dirty="0">
                <a:latin typeface="+mn-lt"/>
              </a:rPr>
              <a:t> bari</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0599" y="2274010"/>
            <a:ext cx="4272841" cy="4272841"/>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4721" y="2497956"/>
            <a:ext cx="1657350" cy="1287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162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smtClean="0"/>
              <a:t>Avantajele pulverizării apei</a:t>
            </a:r>
            <a:endParaRPr lang="ro-RO" noProof="0" dirty="0"/>
          </a:p>
        </p:txBody>
      </p:sp>
      <p:sp>
        <p:nvSpPr>
          <p:cNvPr id="7" name="Slide Number Placeholder 6"/>
          <p:cNvSpPr>
            <a:spLocks noGrp="1"/>
          </p:cNvSpPr>
          <p:nvPr>
            <p:ph type="sldNum" sz="quarter" idx="12"/>
          </p:nvPr>
        </p:nvSpPr>
        <p:spPr/>
        <p:txBody>
          <a:bodyPr/>
          <a:lstStyle/>
          <a:p>
            <a:fld id="{F1ACBA6C-8D1B-4DA9-BA72-CB6242230B49}" type="slidenum">
              <a:rPr lang="sv-SE" smtClean="0"/>
              <a:pPr/>
              <a:t>28</a:t>
            </a:fld>
            <a:endParaRPr lang="sv-SE"/>
          </a:p>
        </p:txBody>
      </p:sp>
      <p:sp>
        <p:nvSpPr>
          <p:cNvPr id="12" name="TextBox 11"/>
          <p:cNvSpPr txBox="1"/>
          <p:nvPr/>
        </p:nvSpPr>
        <p:spPr>
          <a:xfrm>
            <a:off x="3227426" y="1750598"/>
            <a:ext cx="6631619" cy="400110"/>
          </a:xfrm>
          <a:prstGeom prst="rect">
            <a:avLst/>
          </a:prstGeom>
          <a:noFill/>
        </p:spPr>
        <p:txBody>
          <a:bodyPr wrap="square" rtlCol="0">
            <a:spAutoFit/>
          </a:bodyPr>
          <a:lstStyle/>
          <a:p>
            <a:pPr algn="ctr"/>
            <a:r>
              <a:rPr lang="ro-RO" sz="2000" b="1" dirty="0">
                <a:latin typeface="+mn-lt"/>
              </a:rPr>
              <a:t>Suprafața acoperită de un litru de apă pulverizat la </a:t>
            </a:r>
            <a:r>
              <a:rPr lang="ro-RO" sz="2000" b="1" dirty="0">
                <a:solidFill>
                  <a:srgbClr val="FF0000"/>
                </a:solidFill>
                <a:latin typeface="+mn-lt"/>
              </a:rPr>
              <a:t>40</a:t>
            </a:r>
            <a:r>
              <a:rPr lang="ro-RO" sz="2000" b="1" dirty="0">
                <a:latin typeface="+mn-lt"/>
              </a:rPr>
              <a:t> bari</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0401" y="2275201"/>
            <a:ext cx="4302697" cy="4302697"/>
          </a:xfrm>
          <a:prstGeom prst="rect">
            <a:avLst/>
          </a:prstGeom>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5671" y="2497956"/>
            <a:ext cx="1731299" cy="75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8478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smtClean="0"/>
              <a:t>Avantajele pulverizării apei</a:t>
            </a:r>
            <a:endParaRPr lang="ro-RO" noProof="0" dirty="0"/>
          </a:p>
        </p:txBody>
      </p:sp>
      <p:sp>
        <p:nvSpPr>
          <p:cNvPr id="7" name="Slide Number Placeholder 6"/>
          <p:cNvSpPr>
            <a:spLocks noGrp="1"/>
          </p:cNvSpPr>
          <p:nvPr>
            <p:ph type="sldNum" sz="quarter" idx="12"/>
          </p:nvPr>
        </p:nvSpPr>
        <p:spPr/>
        <p:txBody>
          <a:bodyPr/>
          <a:lstStyle/>
          <a:p>
            <a:fld id="{F1ACBA6C-8D1B-4DA9-BA72-CB6242230B49}" type="slidenum">
              <a:rPr lang="sv-SE" smtClean="0"/>
              <a:pPr/>
              <a:t>29</a:t>
            </a:fld>
            <a:endParaRPr lang="sv-SE"/>
          </a:p>
        </p:txBody>
      </p:sp>
      <p:sp>
        <p:nvSpPr>
          <p:cNvPr id="12" name="TextBox 11"/>
          <p:cNvSpPr txBox="1"/>
          <p:nvPr/>
        </p:nvSpPr>
        <p:spPr>
          <a:xfrm>
            <a:off x="3227426" y="1750598"/>
            <a:ext cx="6631619" cy="400110"/>
          </a:xfrm>
          <a:prstGeom prst="rect">
            <a:avLst/>
          </a:prstGeom>
          <a:noFill/>
        </p:spPr>
        <p:txBody>
          <a:bodyPr wrap="square" rtlCol="0">
            <a:spAutoFit/>
          </a:bodyPr>
          <a:lstStyle/>
          <a:p>
            <a:pPr algn="ctr"/>
            <a:r>
              <a:rPr lang="ro-RO" sz="2000" b="1" dirty="0">
                <a:latin typeface="+mn-lt"/>
              </a:rPr>
              <a:t>Suprafața acoperită de un litru de apă pulverizat la </a:t>
            </a:r>
            <a:r>
              <a:rPr lang="ro-RO" sz="2000" b="1" dirty="0">
                <a:solidFill>
                  <a:srgbClr val="FF0000"/>
                </a:solidFill>
                <a:latin typeface="+mn-lt"/>
              </a:rPr>
              <a:t>100</a:t>
            </a:r>
            <a:r>
              <a:rPr lang="ro-RO" sz="2000" b="1" dirty="0">
                <a:latin typeface="+mn-lt"/>
              </a:rPr>
              <a:t> bari</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318" y="2436821"/>
            <a:ext cx="7341833" cy="4265605"/>
          </a:xfrm>
          <a:prstGeom prst="rect">
            <a:avLst/>
          </a:prstGeom>
        </p:spPr>
      </p:pic>
    </p:spTree>
    <p:extLst>
      <p:ext uri="{BB962C8B-B14F-4D97-AF65-F5344CB8AC3E}">
        <p14:creationId xmlns:p14="http://schemas.microsoft.com/office/powerpoint/2010/main" val="24008454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ro-RO" noProof="0" dirty="0" smtClean="0"/>
              <a:t>O nouă metodă</a:t>
            </a:r>
            <a:endParaRPr lang="ro-RO" noProof="0" dirty="0"/>
          </a:p>
        </p:txBody>
      </p:sp>
      <p:sp>
        <p:nvSpPr>
          <p:cNvPr id="3" name="Platshållare för innehåll 2"/>
          <p:cNvSpPr>
            <a:spLocks noGrp="1"/>
          </p:cNvSpPr>
          <p:nvPr>
            <p:ph type="body" idx="1"/>
          </p:nvPr>
        </p:nvSpPr>
        <p:spPr>
          <a:xfrm>
            <a:off x="1810512" y="1754550"/>
            <a:ext cx="10085831" cy="4525962"/>
          </a:xfrm>
          <a:noFill/>
          <a:ln/>
        </p:spPr>
        <p:txBody>
          <a:bodyPr/>
          <a:lstStyle/>
          <a:p>
            <a:r>
              <a:rPr lang="ro-RO" sz="2400" b="1" noProof="0" dirty="0"/>
              <a:t>SIGURANȚĂ</a:t>
            </a:r>
            <a:endParaRPr lang="ro-RO" sz="2400" noProof="0" dirty="0"/>
          </a:p>
          <a:p>
            <a:pPr marL="0" indent="0">
              <a:buNone/>
            </a:pPr>
            <a:r>
              <a:rPr lang="ro-RO" sz="2400" noProof="0" dirty="0"/>
              <a:t>	permite o acțiune ofensivă dintr-o poziție defensivă</a:t>
            </a:r>
            <a:endParaRPr lang="ro-RO" sz="1050" noProof="0" dirty="0"/>
          </a:p>
          <a:p>
            <a:pPr marL="0" indent="0">
              <a:buNone/>
            </a:pPr>
            <a:r>
              <a:rPr lang="ro-RO" sz="1050" noProof="0" dirty="0"/>
              <a:t> </a:t>
            </a:r>
            <a:endParaRPr lang="ro-RO" sz="2400" noProof="0" dirty="0"/>
          </a:p>
          <a:p>
            <a:r>
              <a:rPr lang="ro-RO" sz="2400" b="1" noProof="0" dirty="0"/>
              <a:t>RAPIDITATE</a:t>
            </a:r>
            <a:endParaRPr lang="ro-RO" sz="2400" noProof="0" dirty="0"/>
          </a:p>
          <a:p>
            <a:pPr marL="0" indent="0">
              <a:buNone/>
            </a:pPr>
            <a:r>
              <a:rPr lang="ro-RO" sz="2400" noProof="0" dirty="0"/>
              <a:t>	scurtare semnificativă a timpului de răspuns și a duratei </a:t>
            </a:r>
            <a:r>
              <a:rPr lang="ro-RO" sz="2400" noProof="0" dirty="0" smtClean="0"/>
              <a:t>intervenției</a:t>
            </a:r>
            <a:endParaRPr lang="ro-RO" sz="1050" noProof="0" dirty="0"/>
          </a:p>
          <a:p>
            <a:pPr marL="0" indent="0">
              <a:buNone/>
            </a:pPr>
            <a:r>
              <a:rPr lang="ro-RO" sz="1050" noProof="0" dirty="0"/>
              <a:t> </a:t>
            </a:r>
            <a:endParaRPr lang="ro-RO" sz="2400" noProof="0" dirty="0"/>
          </a:p>
          <a:p>
            <a:r>
              <a:rPr lang="ro-RO" sz="2400" b="1" noProof="0" dirty="0"/>
              <a:t>EFICIENȚĂ</a:t>
            </a:r>
          </a:p>
          <a:p>
            <a:pPr marL="0" indent="0">
              <a:buNone/>
            </a:pPr>
            <a:r>
              <a:rPr lang="ro-RO" sz="2400" b="1" noProof="0" dirty="0"/>
              <a:t>	</a:t>
            </a:r>
            <a:r>
              <a:rPr lang="ro-RO" sz="2400" noProof="0" dirty="0"/>
              <a:t>răcire rapidă a incintei utilizând o cantitate redusă de apă</a:t>
            </a:r>
            <a:endParaRPr lang="ro-RO" sz="1050" noProof="0" dirty="0"/>
          </a:p>
          <a:p>
            <a:pPr marL="0" indent="0">
              <a:buNone/>
            </a:pPr>
            <a:r>
              <a:rPr lang="ro-RO" sz="1050" noProof="0" dirty="0"/>
              <a:t> </a:t>
            </a:r>
            <a:endParaRPr lang="ro-RO" sz="2400" noProof="0" dirty="0"/>
          </a:p>
          <a:p>
            <a:r>
              <a:rPr lang="ro-RO" sz="2400" b="1" noProof="0" dirty="0"/>
              <a:t>PROTEJAREA MEDIULUI</a:t>
            </a:r>
          </a:p>
          <a:p>
            <a:pPr marL="0" indent="0">
              <a:buNone/>
            </a:pPr>
            <a:r>
              <a:rPr lang="ro-RO" sz="2400" b="1" noProof="0" dirty="0"/>
              <a:t>	</a:t>
            </a:r>
            <a:r>
              <a:rPr lang="ro-RO" sz="2400" noProof="0" dirty="0"/>
              <a:t>evitarea distrugerilor cauzate de excesul de apă și </a:t>
            </a:r>
            <a:r>
              <a:rPr lang="ro-RO" sz="2400" noProof="0" dirty="0" smtClean="0"/>
              <a:t>spumogeni</a:t>
            </a:r>
            <a:endParaRPr lang="ro-RO" sz="2400" noProof="0" dirty="0">
              <a:solidFill>
                <a:srgbClr val="FF0000"/>
              </a:solidFill>
            </a:endParaRPr>
          </a:p>
        </p:txBody>
      </p:sp>
      <p:sp>
        <p:nvSpPr>
          <p:cNvPr id="2" name="Slide Number Placeholder 1"/>
          <p:cNvSpPr>
            <a:spLocks noGrp="1"/>
          </p:cNvSpPr>
          <p:nvPr>
            <p:ph type="sldNum" sz="quarter" idx="12"/>
          </p:nvPr>
        </p:nvSpPr>
        <p:spPr/>
        <p:txBody>
          <a:bodyPr/>
          <a:lstStyle/>
          <a:p>
            <a:fld id="{4B7058F7-8547-4774-BA07-9BAF093FA1B1}" type="slidenum">
              <a:rPr lang="sv-SE" smtClean="0"/>
              <a:pPr/>
              <a:t>3</a:t>
            </a:fld>
            <a:endParaRPr lang="sv-SE"/>
          </a:p>
        </p:txBody>
      </p:sp>
    </p:spTree>
    <p:extLst>
      <p:ext uri="{BB962C8B-B14F-4D97-AF65-F5344CB8AC3E}">
        <p14:creationId xmlns:p14="http://schemas.microsoft.com/office/powerpoint/2010/main" val="265180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smtClean="0"/>
              <a:t>Avantajele pulverizării apei</a:t>
            </a:r>
            <a:endParaRPr lang="ro-RO" noProof="0" dirty="0"/>
          </a:p>
        </p:txBody>
      </p:sp>
      <p:sp>
        <p:nvSpPr>
          <p:cNvPr id="7" name="Slide Number Placeholder 6"/>
          <p:cNvSpPr>
            <a:spLocks noGrp="1"/>
          </p:cNvSpPr>
          <p:nvPr>
            <p:ph type="sldNum" sz="quarter" idx="12"/>
          </p:nvPr>
        </p:nvSpPr>
        <p:spPr/>
        <p:txBody>
          <a:bodyPr/>
          <a:lstStyle/>
          <a:p>
            <a:fld id="{F1ACBA6C-8D1B-4DA9-BA72-CB6242230B49}" type="slidenum">
              <a:rPr lang="sv-SE" smtClean="0"/>
              <a:pPr/>
              <a:t>30</a:t>
            </a:fld>
            <a:endParaRPr lang="sv-SE"/>
          </a:p>
        </p:txBody>
      </p:sp>
      <p:sp>
        <p:nvSpPr>
          <p:cNvPr id="12" name="TextBox 11"/>
          <p:cNvSpPr txBox="1"/>
          <p:nvPr/>
        </p:nvSpPr>
        <p:spPr>
          <a:xfrm>
            <a:off x="3227426" y="1750598"/>
            <a:ext cx="6631619" cy="400110"/>
          </a:xfrm>
          <a:prstGeom prst="rect">
            <a:avLst/>
          </a:prstGeom>
          <a:noFill/>
        </p:spPr>
        <p:txBody>
          <a:bodyPr wrap="square" rtlCol="0">
            <a:spAutoFit/>
          </a:bodyPr>
          <a:lstStyle/>
          <a:p>
            <a:pPr algn="ctr"/>
            <a:r>
              <a:rPr lang="ro-RO" sz="2000" b="1" dirty="0">
                <a:latin typeface="+mn-lt"/>
              </a:rPr>
              <a:t>Suprafața acoperită de un litru de apă pulverizat la </a:t>
            </a:r>
            <a:r>
              <a:rPr lang="ro-RO" sz="2000" b="1" dirty="0">
                <a:solidFill>
                  <a:srgbClr val="FF0000"/>
                </a:solidFill>
                <a:latin typeface="+mn-lt"/>
              </a:rPr>
              <a:t>300</a:t>
            </a:r>
            <a:r>
              <a:rPr lang="ro-RO" sz="2000" b="1" dirty="0">
                <a:latin typeface="+mn-lt"/>
              </a:rPr>
              <a:t> bari</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000" y="2437199"/>
            <a:ext cx="7340400" cy="4264772"/>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862" y="2786889"/>
            <a:ext cx="2671762" cy="795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44099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smtClean="0"/>
              <a:t>Avantajele pulverizării apei</a:t>
            </a:r>
            <a:endParaRPr lang="ro-RO" noProof="0" dirty="0"/>
          </a:p>
        </p:txBody>
      </p:sp>
      <p:sp>
        <p:nvSpPr>
          <p:cNvPr id="7" name="Slide Number Placeholder 6"/>
          <p:cNvSpPr>
            <a:spLocks noGrp="1"/>
          </p:cNvSpPr>
          <p:nvPr>
            <p:ph type="sldNum" sz="quarter" idx="12"/>
          </p:nvPr>
        </p:nvSpPr>
        <p:spPr/>
        <p:txBody>
          <a:bodyPr/>
          <a:lstStyle/>
          <a:p>
            <a:fld id="{F1ACBA6C-8D1B-4DA9-BA72-CB6242230B49}" type="slidenum">
              <a:rPr lang="sv-SE" smtClean="0"/>
              <a:pPr/>
              <a:t>31</a:t>
            </a:fld>
            <a:endParaRPr lang="sv-SE"/>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7116" y="2017423"/>
            <a:ext cx="6041596" cy="4762791"/>
          </a:xfrm>
          <a:prstGeom prst="rect">
            <a:avLst/>
          </a:prstGeom>
        </p:spPr>
      </p:pic>
      <p:sp>
        <p:nvSpPr>
          <p:cNvPr id="5" name="Rectangle 4"/>
          <p:cNvSpPr/>
          <p:nvPr/>
        </p:nvSpPr>
        <p:spPr>
          <a:xfrm>
            <a:off x="5641305" y="6599468"/>
            <a:ext cx="2133600" cy="258532"/>
          </a:xfrm>
          <a:prstGeom prst="rect">
            <a:avLst/>
          </a:prstGeom>
          <a:solidFill>
            <a:schemeClr val="bg1"/>
          </a:solidFill>
        </p:spPr>
        <p:txBody>
          <a:bodyPr wrap="square">
            <a:spAutoFit/>
          </a:bodyPr>
          <a:lstStyle/>
          <a:p>
            <a:pPr>
              <a:lnSpc>
                <a:spcPct val="90000"/>
              </a:lnSpc>
            </a:pPr>
            <a:r>
              <a:rPr lang="ro-RO" sz="1200" kern="0" dirty="0">
                <a:latin typeface="+mn-lt"/>
              </a:rPr>
              <a:t>Diametrul picăturii de apă (µm)</a:t>
            </a:r>
          </a:p>
        </p:txBody>
      </p:sp>
      <p:sp>
        <p:nvSpPr>
          <p:cNvPr id="8" name="Rectangle 7"/>
          <p:cNvSpPr/>
          <p:nvPr/>
        </p:nvSpPr>
        <p:spPr>
          <a:xfrm>
            <a:off x="6119673" y="1922598"/>
            <a:ext cx="844858" cy="258532"/>
          </a:xfrm>
          <a:prstGeom prst="rect">
            <a:avLst/>
          </a:prstGeom>
          <a:solidFill>
            <a:schemeClr val="bg1"/>
          </a:solidFill>
        </p:spPr>
        <p:txBody>
          <a:bodyPr wrap="square">
            <a:spAutoFit/>
          </a:bodyPr>
          <a:lstStyle/>
          <a:p>
            <a:pPr>
              <a:lnSpc>
                <a:spcPct val="90000"/>
              </a:lnSpc>
            </a:pPr>
            <a:r>
              <a:rPr lang="ro-RO" sz="1200" kern="0" dirty="0">
                <a:latin typeface="+mn-lt"/>
              </a:rPr>
              <a:t>Eficiență</a:t>
            </a:r>
          </a:p>
        </p:txBody>
      </p:sp>
      <p:sp>
        <p:nvSpPr>
          <p:cNvPr id="9" name="Rectangle 8"/>
          <p:cNvSpPr/>
          <p:nvPr/>
        </p:nvSpPr>
        <p:spPr>
          <a:xfrm>
            <a:off x="5217849" y="5412512"/>
            <a:ext cx="901824" cy="244682"/>
          </a:xfrm>
          <a:prstGeom prst="rect">
            <a:avLst/>
          </a:prstGeom>
          <a:solidFill>
            <a:schemeClr val="bg1"/>
          </a:solidFill>
        </p:spPr>
        <p:txBody>
          <a:bodyPr wrap="square">
            <a:spAutoFit/>
          </a:bodyPr>
          <a:lstStyle/>
          <a:p>
            <a:pPr>
              <a:lnSpc>
                <a:spcPct val="90000"/>
              </a:lnSpc>
            </a:pPr>
            <a:r>
              <a:rPr lang="ro-RO" sz="1100" kern="0" dirty="0">
                <a:latin typeface="+mn-lt"/>
              </a:rPr>
              <a:t>eficiență 5x</a:t>
            </a:r>
          </a:p>
        </p:txBody>
      </p:sp>
      <p:sp>
        <p:nvSpPr>
          <p:cNvPr id="10" name="Rectangle 9"/>
          <p:cNvSpPr/>
          <p:nvPr/>
        </p:nvSpPr>
        <p:spPr>
          <a:xfrm>
            <a:off x="4613336" y="1527074"/>
            <a:ext cx="4008848" cy="424732"/>
          </a:xfrm>
          <a:prstGeom prst="rect">
            <a:avLst/>
          </a:prstGeom>
        </p:spPr>
        <p:txBody>
          <a:bodyPr wrap="square">
            <a:spAutoFit/>
          </a:bodyPr>
          <a:lstStyle/>
          <a:p>
            <a:pPr>
              <a:lnSpc>
                <a:spcPct val="90000"/>
              </a:lnSpc>
            </a:pPr>
            <a:r>
              <a:rPr lang="ro-RO" sz="2400" b="1" kern="0" dirty="0">
                <a:latin typeface="+mn-lt"/>
              </a:rPr>
              <a:t>Comparație </a:t>
            </a:r>
            <a:r>
              <a:rPr lang="ro-RO" sz="2400" b="1" kern="0" dirty="0" smtClean="0">
                <a:latin typeface="+mn-lt"/>
              </a:rPr>
              <a:t>absorbție căldură</a:t>
            </a:r>
            <a:endParaRPr lang="ro-RO" sz="2400" b="1" kern="0" dirty="0">
              <a:latin typeface="+mn-lt"/>
            </a:endParaRPr>
          </a:p>
        </p:txBody>
      </p:sp>
      <p:sp>
        <p:nvSpPr>
          <p:cNvPr id="11" name="Rectangle 10"/>
          <p:cNvSpPr/>
          <p:nvPr/>
        </p:nvSpPr>
        <p:spPr>
          <a:xfrm>
            <a:off x="5207863" y="5412512"/>
            <a:ext cx="901824" cy="244682"/>
          </a:xfrm>
          <a:prstGeom prst="rect">
            <a:avLst/>
          </a:prstGeom>
          <a:solidFill>
            <a:schemeClr val="bg1"/>
          </a:solidFill>
        </p:spPr>
        <p:txBody>
          <a:bodyPr wrap="square">
            <a:spAutoFit/>
          </a:bodyPr>
          <a:lstStyle/>
          <a:p>
            <a:pPr>
              <a:lnSpc>
                <a:spcPct val="90000"/>
              </a:lnSpc>
            </a:pPr>
            <a:r>
              <a:rPr lang="ro-RO" sz="1100" kern="0" dirty="0">
                <a:latin typeface="+mn-lt"/>
              </a:rPr>
              <a:t>eficiență 5x</a:t>
            </a:r>
          </a:p>
        </p:txBody>
      </p:sp>
      <p:sp>
        <p:nvSpPr>
          <p:cNvPr id="12" name="Rectangle 11"/>
          <p:cNvSpPr/>
          <p:nvPr/>
        </p:nvSpPr>
        <p:spPr>
          <a:xfrm>
            <a:off x="5092369" y="5346895"/>
            <a:ext cx="881852" cy="244682"/>
          </a:xfrm>
          <a:prstGeom prst="rect">
            <a:avLst/>
          </a:prstGeom>
          <a:solidFill>
            <a:schemeClr val="bg1"/>
          </a:solidFill>
        </p:spPr>
        <p:txBody>
          <a:bodyPr wrap="square">
            <a:spAutoFit/>
          </a:bodyPr>
          <a:lstStyle/>
          <a:p>
            <a:pPr>
              <a:lnSpc>
                <a:spcPct val="90000"/>
              </a:lnSpc>
            </a:pPr>
            <a:r>
              <a:rPr lang="ro-RO" sz="1100" kern="0" dirty="0">
                <a:latin typeface="+mn-lt"/>
              </a:rPr>
              <a:t>eficiență 5x</a:t>
            </a:r>
          </a:p>
        </p:txBody>
      </p:sp>
      <p:sp>
        <p:nvSpPr>
          <p:cNvPr id="13" name="Rectangle 12"/>
          <p:cNvSpPr/>
          <p:nvPr/>
        </p:nvSpPr>
        <p:spPr>
          <a:xfrm rot="16200000">
            <a:off x="2350072" y="4139734"/>
            <a:ext cx="1894088" cy="258532"/>
          </a:xfrm>
          <a:prstGeom prst="rect">
            <a:avLst/>
          </a:prstGeom>
          <a:solidFill>
            <a:schemeClr val="bg1"/>
          </a:solidFill>
        </p:spPr>
        <p:txBody>
          <a:bodyPr wrap="square">
            <a:spAutoFit/>
          </a:bodyPr>
          <a:lstStyle/>
          <a:p>
            <a:pPr>
              <a:lnSpc>
                <a:spcPct val="90000"/>
              </a:lnSpc>
            </a:pPr>
            <a:r>
              <a:rPr lang="ro-RO" sz="1200" kern="0" dirty="0">
                <a:latin typeface="+mn-lt"/>
              </a:rPr>
              <a:t>Eficiență absorbție căldură</a:t>
            </a:r>
          </a:p>
        </p:txBody>
      </p:sp>
    </p:spTree>
    <p:extLst>
      <p:ext uri="{BB962C8B-B14F-4D97-AF65-F5344CB8AC3E}">
        <p14:creationId xmlns:p14="http://schemas.microsoft.com/office/powerpoint/2010/main" val="203853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smtClean="0"/>
              <a:t> Răcirea și stingerea din exterior</a:t>
            </a:r>
            <a:endParaRPr lang="ro-RO" noProof="0" dirty="0"/>
          </a:p>
        </p:txBody>
      </p:sp>
      <p:pic>
        <p:nvPicPr>
          <p:cNvPr id="8" name="Cobra demovideo.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3425931" y="1526953"/>
            <a:ext cx="6383658" cy="5222991"/>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4" name="Slide Number Placeholder 3"/>
          <p:cNvSpPr>
            <a:spLocks noGrp="1"/>
          </p:cNvSpPr>
          <p:nvPr>
            <p:ph type="sldNum" sz="quarter" idx="12"/>
          </p:nvPr>
        </p:nvSpPr>
        <p:spPr/>
        <p:txBody>
          <a:bodyPr/>
          <a:lstStyle/>
          <a:p>
            <a:fld id="{4B7058F7-8547-4774-BA07-9BAF093FA1B1}" type="slidenum">
              <a:rPr lang="sv-SE" smtClean="0"/>
              <a:pPr/>
              <a:t>32</a:t>
            </a:fld>
            <a:endParaRPr lang="sv-SE"/>
          </a:p>
        </p:txBody>
      </p:sp>
    </p:spTree>
    <p:extLst>
      <p:ext uri="{BB962C8B-B14F-4D97-AF65-F5344CB8AC3E}">
        <p14:creationId xmlns:p14="http://schemas.microsoft.com/office/powerpoint/2010/main" val="83128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000"/>
                                  </p:stCondLst>
                                  <p:childTnLst>
                                    <p:cmd type="call" cmd="playFrom(0.0)">
                                      <p:cBhvr>
                                        <p:cTn id="6" dur="519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smtClean="0"/>
              <a:t>Performanța sistemului Cobra</a:t>
            </a:r>
            <a:endParaRPr lang="ro-RO" noProof="0" dirty="0"/>
          </a:p>
        </p:txBody>
      </p:sp>
      <p:graphicFrame>
        <p:nvGraphicFramePr>
          <p:cNvPr id="4" name="Diagram 3"/>
          <p:cNvGraphicFramePr>
            <a:graphicFrameLocks/>
          </p:cNvGraphicFramePr>
          <p:nvPr>
            <p:extLst>
              <p:ext uri="{D42A27DB-BD31-4B8C-83A1-F6EECF244321}">
                <p14:modId xmlns:p14="http://schemas.microsoft.com/office/powerpoint/2010/main" val="105657487"/>
              </p:ext>
            </p:extLst>
          </p:nvPr>
        </p:nvGraphicFramePr>
        <p:xfrm>
          <a:off x="1455174" y="1593356"/>
          <a:ext cx="10196051" cy="499745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4B7058F7-8547-4774-BA07-9BAF093FA1B1}" type="slidenum">
              <a:rPr lang="sv-SE" smtClean="0"/>
              <a:pPr/>
              <a:t>33</a:t>
            </a:fld>
            <a:endParaRPr lang="sv-SE"/>
          </a:p>
        </p:txBody>
      </p:sp>
    </p:spTree>
    <p:extLst>
      <p:ext uri="{BB962C8B-B14F-4D97-AF65-F5344CB8AC3E}">
        <p14:creationId xmlns:p14="http://schemas.microsoft.com/office/powerpoint/2010/main" val="304341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a:t>Performanța sistemului Cobra</a:t>
            </a:r>
          </a:p>
        </p:txBody>
      </p:sp>
      <p:pic>
        <p:nvPicPr>
          <p:cNvPr id="3" name="Picture 2" descr="Screen Shot 2012-10-05 at 16.11.28.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6038" y="1403350"/>
            <a:ext cx="8081962" cy="5454650"/>
          </a:xfrm>
          <a:prstGeom prst="rect">
            <a:avLst/>
          </a:prstGeom>
        </p:spPr>
      </p:pic>
      <p:sp>
        <p:nvSpPr>
          <p:cNvPr id="4" name="TextBox 3"/>
          <p:cNvSpPr txBox="1"/>
          <p:nvPr/>
        </p:nvSpPr>
        <p:spPr>
          <a:xfrm>
            <a:off x="4618182" y="1550555"/>
            <a:ext cx="5855854" cy="46166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txBody>
          <a:bodyPr wrap="square" rtlCol="0">
            <a:spAutoFit/>
          </a:bodyPr>
          <a:lstStyle/>
          <a:p>
            <a:pPr algn="ctr"/>
            <a:r>
              <a:rPr lang="ro-RO" sz="2400" b="1" dirty="0">
                <a:solidFill>
                  <a:schemeClr val="bg1"/>
                </a:solidFill>
                <a:latin typeface="+mj-lt"/>
              </a:rPr>
              <a:t>Începutul intervenției cu stingătorul Cobra</a:t>
            </a:r>
          </a:p>
        </p:txBody>
      </p:sp>
      <p:sp>
        <p:nvSpPr>
          <p:cNvPr id="5" name="TextBox 4"/>
          <p:cNvSpPr txBox="1"/>
          <p:nvPr/>
        </p:nvSpPr>
        <p:spPr>
          <a:xfrm>
            <a:off x="4507346" y="6205273"/>
            <a:ext cx="5966691" cy="52322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txBody>
          <a:bodyPr wrap="square" rtlCol="0">
            <a:spAutoFit/>
          </a:bodyPr>
          <a:lstStyle/>
          <a:p>
            <a:pPr algn="ctr"/>
            <a:r>
              <a:rPr lang="ro-RO" sz="2800" b="1" dirty="0">
                <a:solidFill>
                  <a:schemeClr val="bg1"/>
                </a:solidFill>
                <a:latin typeface="+mj-lt"/>
              </a:rPr>
              <a:t>Temperatura sub plafon: 628 °C</a:t>
            </a:r>
          </a:p>
        </p:txBody>
      </p:sp>
      <p:sp>
        <p:nvSpPr>
          <p:cNvPr id="6" name="Slide Number Placeholder 5"/>
          <p:cNvSpPr>
            <a:spLocks noGrp="1"/>
          </p:cNvSpPr>
          <p:nvPr>
            <p:ph type="sldNum" sz="quarter" idx="12"/>
          </p:nvPr>
        </p:nvSpPr>
        <p:spPr/>
        <p:txBody>
          <a:bodyPr/>
          <a:lstStyle/>
          <a:p>
            <a:fld id="{F1ACBA6C-8D1B-4DA9-BA72-CB6242230B49}" type="slidenum">
              <a:rPr lang="sv-SE" smtClean="0"/>
              <a:pPr/>
              <a:t>34</a:t>
            </a:fld>
            <a:endParaRPr lang="sv-SE"/>
          </a:p>
        </p:txBody>
      </p:sp>
    </p:spTree>
    <p:extLst>
      <p:ext uri="{BB962C8B-B14F-4D97-AF65-F5344CB8AC3E}">
        <p14:creationId xmlns:p14="http://schemas.microsoft.com/office/powerpoint/2010/main" val="167118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a:t>Performanța sistemului Cobra</a:t>
            </a:r>
          </a:p>
        </p:txBody>
      </p:sp>
      <p:pic>
        <p:nvPicPr>
          <p:cNvPr id="3" name="Picture 2" descr="Screen Shot 2012-10-05 at 16.13.18.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6038" y="1403350"/>
            <a:ext cx="8081962" cy="5454650"/>
          </a:xfrm>
          <a:prstGeom prst="rect">
            <a:avLst/>
          </a:prstGeom>
        </p:spPr>
      </p:pic>
      <p:sp>
        <p:nvSpPr>
          <p:cNvPr id="4" name="TextBox 3"/>
          <p:cNvSpPr txBox="1"/>
          <p:nvPr/>
        </p:nvSpPr>
        <p:spPr>
          <a:xfrm>
            <a:off x="4596068" y="2397223"/>
            <a:ext cx="6071932" cy="2800767"/>
          </a:xfrm>
          <a:prstGeom prst="rect">
            <a:avLst/>
          </a:prstGeom>
          <a:noFill/>
        </p:spPr>
        <p:txBody>
          <a:bodyPr wrap="square" rtlCol="0">
            <a:spAutoFit/>
          </a:bodyPr>
          <a:lstStyle/>
          <a:p>
            <a:r>
              <a:rPr lang="ro-RO" sz="2200" b="1" dirty="0">
                <a:ln w="6350" cmpd="dbl">
                  <a:solidFill>
                    <a:schemeClr val="tx1">
                      <a:lumMod val="65000"/>
                      <a:lumOff val="35000"/>
                    </a:schemeClr>
                  </a:solidFill>
                </a:ln>
                <a:solidFill>
                  <a:schemeClr val="bg1"/>
                </a:solidFill>
                <a:latin typeface="+mn-lt"/>
              </a:rPr>
              <a:t>Temperatura scade cu 546 de grade.</a:t>
            </a:r>
          </a:p>
          <a:p>
            <a:endParaRPr lang="ro-RO" sz="2200" b="1" dirty="0">
              <a:ln w="6350" cmpd="dbl">
                <a:solidFill>
                  <a:schemeClr val="tx1">
                    <a:lumMod val="65000"/>
                    <a:lumOff val="35000"/>
                  </a:schemeClr>
                </a:solidFill>
              </a:ln>
              <a:solidFill>
                <a:schemeClr val="bg1"/>
              </a:solidFill>
              <a:latin typeface="+mn-lt"/>
            </a:endParaRPr>
          </a:p>
          <a:p>
            <a:r>
              <a:rPr lang="ro-RO" sz="2200" b="1" dirty="0">
                <a:ln w="6350" cmpd="dbl">
                  <a:solidFill>
                    <a:schemeClr val="tx1">
                      <a:lumMod val="65000"/>
                      <a:lumOff val="35000"/>
                    </a:schemeClr>
                  </a:solidFill>
                </a:ln>
                <a:solidFill>
                  <a:schemeClr val="bg1"/>
                </a:solidFill>
                <a:latin typeface="+mn-lt"/>
              </a:rPr>
              <a:t>Cantitatea totală de apă folosită a fost de 36 litri, generând un volum total de vapori de 60 000 litri.</a:t>
            </a:r>
          </a:p>
          <a:p>
            <a:endParaRPr lang="ro-RO" sz="2200" b="1" dirty="0">
              <a:ln w="6350" cmpd="dbl">
                <a:solidFill>
                  <a:schemeClr val="tx1">
                    <a:lumMod val="65000"/>
                    <a:lumOff val="35000"/>
                  </a:schemeClr>
                </a:solidFill>
              </a:ln>
              <a:solidFill>
                <a:schemeClr val="bg1"/>
              </a:solidFill>
              <a:latin typeface="+mn-lt"/>
            </a:endParaRPr>
          </a:p>
          <a:p>
            <a:r>
              <a:rPr lang="ro-RO" sz="2200" b="1" dirty="0">
                <a:ln w="6350" cmpd="dbl">
                  <a:solidFill>
                    <a:schemeClr val="tx1">
                      <a:lumMod val="65000"/>
                      <a:lumOff val="35000"/>
                    </a:schemeClr>
                  </a:solidFill>
                </a:ln>
                <a:solidFill>
                  <a:schemeClr val="bg1"/>
                </a:solidFill>
                <a:latin typeface="+mn-lt"/>
              </a:rPr>
              <a:t>Acesta a disipat 81 000 kJ de energie calorică din gazele de ardere fierbinți. </a:t>
            </a:r>
          </a:p>
          <a:p>
            <a:endParaRPr lang="ro-RO" sz="2200" b="1" i="1" dirty="0">
              <a:ln w="6350" cmpd="dbl">
                <a:solidFill>
                  <a:schemeClr val="tx1">
                    <a:lumMod val="65000"/>
                    <a:lumOff val="35000"/>
                  </a:schemeClr>
                </a:solidFill>
              </a:ln>
              <a:solidFill>
                <a:schemeClr val="bg1"/>
              </a:solidFill>
              <a:latin typeface="+mn-lt"/>
            </a:endParaRPr>
          </a:p>
        </p:txBody>
      </p:sp>
      <p:sp>
        <p:nvSpPr>
          <p:cNvPr id="5" name="TextBox 4"/>
          <p:cNvSpPr txBox="1"/>
          <p:nvPr/>
        </p:nvSpPr>
        <p:spPr>
          <a:xfrm>
            <a:off x="4324574" y="1506759"/>
            <a:ext cx="5855854" cy="46166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txBody>
          <a:bodyPr wrap="square" rtlCol="0">
            <a:spAutoFit/>
          </a:bodyPr>
          <a:lstStyle/>
          <a:p>
            <a:pPr algn="ctr"/>
            <a:r>
              <a:rPr lang="ro-RO" sz="2400" b="1" dirty="0">
                <a:solidFill>
                  <a:schemeClr val="bg1"/>
                </a:solidFill>
                <a:latin typeface="+mj-lt"/>
              </a:rPr>
              <a:t>După 43 de secunde de operare</a:t>
            </a:r>
          </a:p>
        </p:txBody>
      </p:sp>
      <p:sp>
        <p:nvSpPr>
          <p:cNvPr id="6" name="TextBox 5"/>
          <p:cNvSpPr txBox="1"/>
          <p:nvPr/>
        </p:nvSpPr>
        <p:spPr>
          <a:xfrm>
            <a:off x="4596069" y="6151105"/>
            <a:ext cx="5966691" cy="52322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txBody>
          <a:bodyPr wrap="square" rtlCol="0">
            <a:spAutoFit/>
          </a:bodyPr>
          <a:lstStyle/>
          <a:p>
            <a:pPr algn="ctr"/>
            <a:r>
              <a:rPr lang="ro-RO" sz="2800" b="1" dirty="0">
                <a:solidFill>
                  <a:schemeClr val="bg1"/>
                </a:solidFill>
                <a:latin typeface="+mj-lt"/>
              </a:rPr>
              <a:t>Temperatura sub plafon: 82 °C</a:t>
            </a:r>
          </a:p>
        </p:txBody>
      </p:sp>
      <p:sp>
        <p:nvSpPr>
          <p:cNvPr id="7" name="Slide Number Placeholder 6"/>
          <p:cNvSpPr>
            <a:spLocks noGrp="1"/>
          </p:cNvSpPr>
          <p:nvPr>
            <p:ph type="sldNum" sz="quarter" idx="12"/>
          </p:nvPr>
        </p:nvSpPr>
        <p:spPr/>
        <p:txBody>
          <a:bodyPr/>
          <a:lstStyle/>
          <a:p>
            <a:fld id="{F1ACBA6C-8D1B-4DA9-BA72-CB6242230B49}" type="slidenum">
              <a:rPr lang="sv-SE" smtClean="0"/>
              <a:pPr/>
              <a:t>35</a:t>
            </a:fld>
            <a:endParaRPr lang="sv-SE"/>
          </a:p>
        </p:txBody>
      </p:sp>
    </p:spTree>
    <p:extLst>
      <p:ext uri="{BB962C8B-B14F-4D97-AF65-F5344CB8AC3E}">
        <p14:creationId xmlns:p14="http://schemas.microsoft.com/office/powerpoint/2010/main" val="36574753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ro-RO" noProof="0" dirty="0" smtClean="0"/>
              <a:t>Protejarea mediului</a:t>
            </a:r>
            <a:endParaRPr lang="ro-RO" noProof="0" dirty="0"/>
          </a:p>
        </p:txBody>
      </p:sp>
      <p:sp>
        <p:nvSpPr>
          <p:cNvPr id="14339" name="Rectangle 3"/>
          <p:cNvSpPr>
            <a:spLocks noGrp="1" noChangeArrowheads="1"/>
          </p:cNvSpPr>
          <p:nvPr>
            <p:ph type="body" idx="1"/>
          </p:nvPr>
        </p:nvSpPr>
        <p:spPr>
          <a:xfrm>
            <a:off x="1667689" y="1769468"/>
            <a:ext cx="9900139" cy="2828909"/>
          </a:xfrm>
        </p:spPr>
        <p:txBody>
          <a:bodyPr/>
          <a:lstStyle/>
          <a:p>
            <a:r>
              <a:rPr lang="ro-RO" sz="2400" dirty="0" smtClean="0"/>
              <a:t>Anual focul produce daune materiale de o valoare economică însemnată</a:t>
            </a:r>
          </a:p>
          <a:p>
            <a:endParaRPr lang="ro-RO" sz="2400" dirty="0" smtClean="0"/>
          </a:p>
          <a:p>
            <a:r>
              <a:rPr lang="ro-RO" sz="2400" dirty="0" smtClean="0"/>
              <a:t>Distrugerile cauzate de apa folosită în exces la stingere constituie o mare parte din aceste pierderi</a:t>
            </a:r>
          </a:p>
          <a:p>
            <a:endParaRPr lang="ro-RO" sz="2400" dirty="0" smtClean="0"/>
          </a:p>
          <a:p>
            <a:r>
              <a:rPr lang="ro-RO" sz="2400" b="1" dirty="0" smtClean="0"/>
              <a:t>Cobra</a:t>
            </a:r>
            <a:r>
              <a:rPr lang="ro-RO" sz="2400" dirty="0" smtClean="0"/>
              <a:t> utilizează 60 litri de apă pe minut, iar cea mai mare parte se evaporă</a:t>
            </a:r>
          </a:p>
          <a:p>
            <a:pPr marL="0" indent="0">
              <a:buNone/>
            </a:pPr>
            <a:endParaRPr lang="ro-RO" dirty="0"/>
          </a:p>
        </p:txBody>
      </p:sp>
      <p:pic>
        <p:nvPicPr>
          <p:cNvPr id="14341" name="Picture 5" descr="savingcost"/>
          <p:cNvPicPr>
            <a:picLocks noChangeAspect="1" noChangeArrowheads="1"/>
          </p:cNvPicPr>
          <p:nvPr/>
        </p:nvPicPr>
        <p:blipFill>
          <a:blip r:embed="rId3" cstate="print"/>
          <a:srcRect/>
          <a:stretch>
            <a:fillRect/>
          </a:stretch>
        </p:blipFill>
        <p:spPr bwMode="auto">
          <a:xfrm>
            <a:off x="1275050" y="4761491"/>
            <a:ext cx="10685419" cy="2096509"/>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4B7058F7-8547-4774-BA07-9BAF093FA1B1}" type="slidenum">
              <a:rPr lang="sv-SE" smtClean="0"/>
              <a:pPr/>
              <a:t>36</a:t>
            </a:fld>
            <a:endParaRPr lang="sv-S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o-RO" noProof="0" dirty="0" smtClean="0"/>
              <a:t>Alte soluții utilizate în prezent</a:t>
            </a:r>
            <a:endParaRPr lang="ro-RO" noProof="0" dirty="0"/>
          </a:p>
        </p:txBody>
      </p:sp>
      <p:sp>
        <p:nvSpPr>
          <p:cNvPr id="21507" name="Rectangle 3"/>
          <p:cNvSpPr>
            <a:spLocks noGrp="1" noChangeArrowheads="1"/>
          </p:cNvSpPr>
          <p:nvPr>
            <p:ph type="body" idx="1"/>
          </p:nvPr>
        </p:nvSpPr>
        <p:spPr>
          <a:xfrm>
            <a:off x="1468316" y="1595215"/>
            <a:ext cx="10410092" cy="4525962"/>
          </a:xfrm>
        </p:spPr>
        <p:txBody>
          <a:bodyPr/>
          <a:lstStyle/>
          <a:p>
            <a:pPr marL="0" indent="0">
              <a:buNone/>
            </a:pPr>
            <a:r>
              <a:rPr lang="ro-RO" sz="2400" dirty="0" smtClean="0"/>
              <a:t>Deficiențele altor soluții în comparație cu metoda </a:t>
            </a:r>
            <a:r>
              <a:rPr lang="ro-RO" sz="2400" b="1" dirty="0" smtClean="0"/>
              <a:t>Cobra</a:t>
            </a:r>
            <a:r>
              <a:rPr lang="ro-RO" sz="2400" dirty="0" smtClean="0"/>
              <a:t>:</a:t>
            </a:r>
          </a:p>
          <a:p>
            <a:pPr marL="0" indent="0">
              <a:buNone/>
            </a:pPr>
            <a:endParaRPr lang="ro-RO" sz="1000" dirty="0" smtClean="0"/>
          </a:p>
          <a:p>
            <a:r>
              <a:rPr lang="ro-RO" sz="2400" dirty="0" smtClean="0"/>
              <a:t>Sistemelor clasice de „înaltă” presiune le lipsește complet avantajul tactic</a:t>
            </a:r>
          </a:p>
          <a:p>
            <a:r>
              <a:rPr lang="ro-RO" sz="2400" dirty="0" smtClean="0"/>
              <a:t>Presiunile scăzute (100-180 bari) vor diminua exponențial efectele de răcire, inertizare și stingere</a:t>
            </a:r>
          </a:p>
          <a:p>
            <a:r>
              <a:rPr lang="ro-RO" sz="2400" dirty="0" smtClean="0"/>
              <a:t>Nu pot perfora; atacul este ori defensiv și ineficient, ori interior și periculos</a:t>
            </a:r>
          </a:p>
          <a:p>
            <a:r>
              <a:rPr lang="ro-RO" sz="2400" dirty="0" smtClean="0"/>
              <a:t>Furtun gros și greu, dificil de manevrat, lipsă control radio</a:t>
            </a:r>
          </a:p>
          <a:p>
            <a:r>
              <a:rPr lang="ro-RO" sz="2400" dirty="0" smtClean="0"/>
              <a:t>Debitul de apă crescut va cauza daune suplimentare</a:t>
            </a:r>
          </a:p>
          <a:p>
            <a:r>
              <a:rPr lang="ro-RO" sz="2400" dirty="0" smtClean="0"/>
              <a:t>Opțiuni limitate de configurare, nu pot fi montate și adaptate la orice tip de autospecială</a:t>
            </a:r>
          </a:p>
        </p:txBody>
      </p:sp>
      <p:sp>
        <p:nvSpPr>
          <p:cNvPr id="2" name="Slide Number Placeholder 1"/>
          <p:cNvSpPr>
            <a:spLocks noGrp="1"/>
          </p:cNvSpPr>
          <p:nvPr>
            <p:ph type="sldNum" sz="quarter" idx="12"/>
          </p:nvPr>
        </p:nvSpPr>
        <p:spPr/>
        <p:txBody>
          <a:bodyPr/>
          <a:lstStyle/>
          <a:p>
            <a:fld id="{4B7058F7-8547-4774-BA07-9BAF093FA1B1}" type="slidenum">
              <a:rPr lang="sv-SE" smtClean="0"/>
              <a:pPr/>
              <a:t>37</a:t>
            </a:fld>
            <a:endParaRPr lang="sv-SE"/>
          </a:p>
        </p:txBody>
      </p:sp>
    </p:spTree>
    <p:extLst>
      <p:ext uri="{BB962C8B-B14F-4D97-AF65-F5344CB8AC3E}">
        <p14:creationId xmlns:p14="http://schemas.microsoft.com/office/powerpoint/2010/main" val="2944865414"/>
      </p:ext>
    </p:extLst>
  </p:cSld>
  <p:clrMapOvr>
    <a:masterClrMapping/>
  </p:clrMapOvr>
  <p:transition spd="slow">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ro-RO" noProof="0" dirty="0" smtClean="0"/>
              <a:t>Configurații disponibile</a:t>
            </a:r>
            <a:endParaRPr lang="ro-RO" noProof="0" dirty="0"/>
          </a:p>
        </p:txBody>
      </p:sp>
      <p:grpSp>
        <p:nvGrpSpPr>
          <p:cNvPr id="3" name="Grupp 2"/>
          <p:cNvGrpSpPr/>
          <p:nvPr/>
        </p:nvGrpSpPr>
        <p:grpSpPr>
          <a:xfrm>
            <a:off x="2019273" y="1735781"/>
            <a:ext cx="5771585" cy="2282233"/>
            <a:chOff x="1456782" y="1854806"/>
            <a:chExt cx="6840980" cy="2705100"/>
          </a:xfrm>
        </p:grpSpPr>
        <p:pic>
          <p:nvPicPr>
            <p:cNvPr id="5" name="Picture 2" descr="C:\Users\T.Snickars\Pictures\Ny bild (5).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9716" t="26745" r="9716" b="9643"/>
            <a:stretch/>
          </p:blipFill>
          <p:spPr bwMode="auto">
            <a:xfrm>
              <a:off x="1456782" y="1854806"/>
              <a:ext cx="3413353" cy="2705100"/>
            </a:xfrm>
            <a:prstGeom prst="rect">
              <a:avLst/>
            </a:prstGeom>
            <a:noFill/>
          </p:spPr>
        </p:pic>
        <p:pic>
          <p:nvPicPr>
            <p:cNvPr id="6" name="Picture 3" descr="Odens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92004" y="1855587"/>
              <a:ext cx="3605758" cy="2704319"/>
            </a:xfrm>
            <a:prstGeom prst="rect">
              <a:avLst/>
            </a:prstGeom>
            <a:noFill/>
            <a:ln w="9525">
              <a:noFill/>
              <a:miter lim="800000"/>
              <a:headEnd/>
              <a:tailEnd/>
            </a:ln>
          </p:spPr>
        </p:pic>
      </p:grpSp>
      <p:grpSp>
        <p:nvGrpSpPr>
          <p:cNvPr id="9" name="Grupp 8"/>
          <p:cNvGrpSpPr/>
          <p:nvPr/>
        </p:nvGrpSpPr>
        <p:grpSpPr>
          <a:xfrm>
            <a:off x="2019273" y="4010164"/>
            <a:ext cx="9196973" cy="2578833"/>
            <a:chOff x="1271583" y="3964169"/>
            <a:chExt cx="7339349" cy="2173565"/>
          </a:xfrm>
        </p:grpSpPr>
        <p:grpSp>
          <p:nvGrpSpPr>
            <p:cNvPr id="4" name="Grupp 3"/>
            <p:cNvGrpSpPr/>
            <p:nvPr/>
          </p:nvGrpSpPr>
          <p:grpSpPr>
            <a:xfrm>
              <a:off x="1271583" y="3964169"/>
              <a:ext cx="4395276" cy="2168606"/>
              <a:chOff x="2074972" y="3854557"/>
              <a:chExt cx="5043364" cy="2488369"/>
            </a:xfrm>
          </p:grpSpPr>
          <p:pic>
            <p:nvPicPr>
              <p:cNvPr id="7" name="Picture 15" descr="IMG_0259"/>
              <p:cNvPicPr>
                <a:picLocks noChangeAspect="1" noChangeArrowheads="1"/>
              </p:cNvPicPr>
              <p:nvPr/>
            </p:nvPicPr>
            <p:blipFill>
              <a:blip r:embed="rId5" cstate="print"/>
              <a:srcRect/>
              <a:stretch>
                <a:fillRect/>
              </a:stretch>
            </p:blipFill>
            <p:spPr bwMode="auto">
              <a:xfrm>
                <a:off x="5254906" y="3854557"/>
                <a:ext cx="1863430" cy="2484573"/>
              </a:xfrm>
              <a:prstGeom prst="rect">
                <a:avLst/>
              </a:prstGeom>
              <a:noFill/>
              <a:ln w="9525">
                <a:noFill/>
                <a:miter lim="800000"/>
                <a:headEnd/>
                <a:tailEnd/>
              </a:ln>
            </p:spPr>
          </p:pic>
          <p:pic>
            <p:nvPicPr>
              <p:cNvPr id="8" name="Picture 5" descr="C:\Documents and Settings\dmoore\My Documents\Cobra\Photo's\DSC_0006.JPG"/>
              <p:cNvPicPr>
                <a:picLocks noChangeAspect="1" noChangeArrowheads="1"/>
              </p:cNvPicPr>
              <p:nvPr/>
            </p:nvPicPr>
            <p:blipFill rotWithShape="1">
              <a:blip r:embed="rId6" cstate="print"/>
              <a:srcRect r="14875"/>
              <a:stretch/>
            </p:blipFill>
            <p:spPr bwMode="auto">
              <a:xfrm>
                <a:off x="2074972" y="3858353"/>
                <a:ext cx="3179934" cy="2484573"/>
              </a:xfrm>
              <a:prstGeom prst="rect">
                <a:avLst/>
              </a:prstGeom>
              <a:noFill/>
              <a:ln w="9525">
                <a:noFill/>
                <a:miter lim="800000"/>
                <a:headEnd/>
                <a:tailEnd/>
              </a:ln>
            </p:spPr>
          </p:pic>
        </p:grpSp>
        <p:pic>
          <p:nvPicPr>
            <p:cNvPr id="11" name="Picture 4" descr="Bit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666859" y="3964169"/>
              <a:ext cx="2944073" cy="217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25" descr="Q:\01 Market\01 Processen\01 Redovisande dokument\12 Bilder - Filmer\01 Bilder\01 Applikationsbilder\C360P_Rolle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82747" y="1733631"/>
            <a:ext cx="3433499" cy="2280458"/>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fld id="{4B7058F7-8547-4774-BA07-9BAF093FA1B1}" type="slidenum">
              <a:rPr lang="sv-SE" smtClean="0"/>
              <a:pPr/>
              <a:t>38</a:t>
            </a:fld>
            <a:endParaRPr lang="sv-SE"/>
          </a:p>
        </p:txBody>
      </p:sp>
    </p:spTree>
    <p:extLst>
      <p:ext uri="{BB962C8B-B14F-4D97-AF65-F5344CB8AC3E}">
        <p14:creationId xmlns:p14="http://schemas.microsoft.com/office/powerpoint/2010/main" val="2331725293"/>
      </p:ext>
    </p:extLst>
  </p:cSld>
  <p:clrMapOvr>
    <a:masterClrMapping/>
  </p:clrMapOvr>
  <p:transition spd="slow">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smtClean="0"/>
              <a:t>Componentele principale</a:t>
            </a:r>
            <a:endParaRPr lang="ro-RO" noProof="0" dirty="0"/>
          </a:p>
        </p:txBody>
      </p:sp>
      <p:pic>
        <p:nvPicPr>
          <p:cNvPr id="1026" name="Picture 2" descr="C:\Users\j.biorsmark\Pictures\Norge mässa 08\DSC_0023.JPG"/>
          <p:cNvPicPr>
            <a:picLocks noChangeAspect="1" noChangeArrowheads="1"/>
          </p:cNvPicPr>
          <p:nvPr/>
        </p:nvPicPr>
        <p:blipFill>
          <a:blip r:embed="rId3" cstate="print"/>
          <a:srcRect/>
          <a:stretch>
            <a:fillRect/>
          </a:stretch>
        </p:blipFill>
        <p:spPr bwMode="auto">
          <a:xfrm>
            <a:off x="5750170" y="1842624"/>
            <a:ext cx="3066353" cy="2052898"/>
          </a:xfrm>
          <a:prstGeom prst="rect">
            <a:avLst/>
          </a:prstGeom>
          <a:ln>
            <a:noFill/>
          </a:ln>
          <a:effectLst>
            <a:outerShdw blurRad="292100" dist="139700" dir="2700000" algn="tl" rotWithShape="0">
              <a:srgbClr val="333333">
                <a:alpha val="65000"/>
              </a:srgbClr>
            </a:outerShdw>
          </a:effectLst>
        </p:spPr>
      </p:pic>
      <p:pic>
        <p:nvPicPr>
          <p:cNvPr id="1028" name="Picture 4" descr="C:\Users\j.biorsmark\Pictures\Stockholmsmässa 08\DSC_0119_redigerad-1.JPG"/>
          <p:cNvPicPr>
            <a:picLocks noChangeAspect="1" noChangeArrowheads="1"/>
          </p:cNvPicPr>
          <p:nvPr/>
        </p:nvPicPr>
        <p:blipFill>
          <a:blip r:embed="rId4" cstate="print"/>
          <a:srcRect/>
          <a:stretch>
            <a:fillRect/>
          </a:stretch>
        </p:blipFill>
        <p:spPr bwMode="auto">
          <a:xfrm>
            <a:off x="4193932" y="4258607"/>
            <a:ext cx="4718192" cy="2183979"/>
          </a:xfrm>
          <a:prstGeom prst="rect">
            <a:avLst/>
          </a:prstGeom>
          <a:ln>
            <a:noFill/>
          </a:ln>
          <a:effectLst>
            <a:outerShdw blurRad="292100" dist="139700" dir="2700000" algn="tl" rotWithShape="0">
              <a:srgbClr val="333333">
                <a:alpha val="65000"/>
              </a:srgbClr>
            </a:outerShdw>
          </a:effectLst>
        </p:spPr>
      </p:pic>
      <p:pic>
        <p:nvPicPr>
          <p:cNvPr id="4" name="Picture 2" descr="C:\Users\j.biorsmark\Pictures\Bilder till presentation\Slangvinda_2991_1500px.jpg"/>
          <p:cNvPicPr>
            <a:picLocks noChangeAspect="1" noChangeArrowheads="1"/>
          </p:cNvPicPr>
          <p:nvPr/>
        </p:nvPicPr>
        <p:blipFill>
          <a:blip r:embed="rId5" cstate="print"/>
          <a:srcRect/>
          <a:stretch>
            <a:fillRect/>
          </a:stretch>
        </p:blipFill>
        <p:spPr bwMode="auto">
          <a:xfrm>
            <a:off x="3735026" y="2208830"/>
            <a:ext cx="1742765" cy="1320485"/>
          </a:xfrm>
          <a:prstGeom prst="rect">
            <a:avLst/>
          </a:prstGeom>
          <a:ln>
            <a:noFill/>
          </a:ln>
          <a:effectLst>
            <a:outerShdw blurRad="292100" dist="139700" dir="2700000" algn="tl" rotWithShape="0">
              <a:srgbClr val="333333">
                <a:alpha val="65000"/>
              </a:srgbClr>
            </a:outerShdw>
          </a:effectLst>
        </p:spPr>
      </p:pic>
      <p:pic>
        <p:nvPicPr>
          <p:cNvPr id="10" name="Bildobjekt 9" descr="IMG_1081_redigerad-1.JPG"/>
          <p:cNvPicPr>
            <a:picLocks noChangeAspect="1"/>
          </p:cNvPicPr>
          <p:nvPr/>
        </p:nvPicPr>
        <p:blipFill>
          <a:blip r:embed="rId6" cstate="print"/>
          <a:stretch>
            <a:fillRect/>
          </a:stretch>
        </p:blipFill>
        <p:spPr>
          <a:xfrm>
            <a:off x="9152793" y="1842624"/>
            <a:ext cx="2446342" cy="4599962"/>
          </a:xfrm>
          <a:prstGeom prst="rect">
            <a:avLst/>
          </a:prstGeom>
          <a:ln>
            <a:noFill/>
          </a:ln>
          <a:effectLst>
            <a:outerShdw blurRad="292100" dist="139700" dir="2700000" algn="tl" rotWithShape="0">
              <a:srgbClr val="333333">
                <a:alpha val="65000"/>
              </a:srgbClr>
            </a:outerShdw>
          </a:effectLst>
        </p:spPr>
      </p:pic>
      <p:sp>
        <p:nvSpPr>
          <p:cNvPr id="8" name="Rectangle 3"/>
          <p:cNvSpPr txBox="1">
            <a:spLocks noChangeArrowheads="1"/>
          </p:cNvSpPr>
          <p:nvPr/>
        </p:nvSpPr>
        <p:spPr>
          <a:xfrm>
            <a:off x="1285283" y="1775330"/>
            <a:ext cx="7699375" cy="2940050"/>
          </a:xfrm>
          <a:prstGeom prst="rect">
            <a:avLst/>
          </a:prstGeom>
        </p:spPr>
        <p:txBody>
          <a:bodyPr/>
          <a:lstStyle>
            <a:lvl1pPr marL="342900" indent="-342900" algn="l" rtl="0" eaLnBrk="1" fontAlgn="base" hangingPunct="1">
              <a:spcBef>
                <a:spcPct val="20000"/>
              </a:spcBef>
              <a:spcAft>
                <a:spcPct val="0"/>
              </a:spcAft>
              <a:buBlip>
                <a:blip r:embed="rId7"/>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pPr>
              <a:defRPr/>
            </a:pPr>
            <a:r>
              <a:rPr lang="ro-RO" sz="2400" dirty="0"/>
              <a:t>Pompă</a:t>
            </a:r>
            <a:br>
              <a:rPr lang="ro-RO" sz="2400" dirty="0"/>
            </a:br>
            <a:endParaRPr lang="ro-RO" sz="2400" dirty="0"/>
          </a:p>
          <a:p>
            <a:pPr>
              <a:defRPr/>
            </a:pPr>
            <a:endParaRPr lang="ro-RO" sz="2400" dirty="0"/>
          </a:p>
          <a:p>
            <a:pPr>
              <a:defRPr/>
            </a:pPr>
            <a:r>
              <a:rPr lang="ro-RO" sz="2400" dirty="0"/>
              <a:t>Vas cu abraziv</a:t>
            </a:r>
            <a:br>
              <a:rPr lang="ro-RO" sz="2400" dirty="0"/>
            </a:br>
            <a:endParaRPr lang="ro-RO" sz="2400" dirty="0"/>
          </a:p>
          <a:p>
            <a:pPr>
              <a:defRPr/>
            </a:pPr>
            <a:endParaRPr lang="ro-RO" sz="2400" dirty="0"/>
          </a:p>
          <a:p>
            <a:pPr>
              <a:defRPr/>
            </a:pPr>
            <a:r>
              <a:rPr lang="ro-RO" sz="2400" dirty="0"/>
              <a:t>Lance (radio)</a:t>
            </a:r>
          </a:p>
          <a:p>
            <a:pPr>
              <a:defRPr/>
            </a:pPr>
            <a:endParaRPr lang="ro-RO" sz="2400" dirty="0"/>
          </a:p>
          <a:p>
            <a:pPr>
              <a:defRPr/>
            </a:pPr>
            <a:endParaRPr lang="ro-RO" sz="2400" dirty="0"/>
          </a:p>
          <a:p>
            <a:pPr>
              <a:defRPr/>
            </a:pPr>
            <a:r>
              <a:rPr lang="ro-RO" sz="2400" dirty="0"/>
              <a:t>Furtun</a:t>
            </a:r>
            <a:br>
              <a:rPr lang="ro-RO" sz="2400" dirty="0"/>
            </a:br>
            <a:endParaRPr lang="ro-RO" sz="2400" dirty="0"/>
          </a:p>
          <a:p>
            <a:pPr marL="0" indent="0">
              <a:buNone/>
              <a:defRPr/>
            </a:pPr>
            <a:endParaRPr lang="ro-RO" sz="2400" dirty="0"/>
          </a:p>
        </p:txBody>
      </p:sp>
      <p:sp>
        <p:nvSpPr>
          <p:cNvPr id="5" name="Slide Number Placeholder 4"/>
          <p:cNvSpPr>
            <a:spLocks noGrp="1"/>
          </p:cNvSpPr>
          <p:nvPr>
            <p:ph type="sldNum" sz="quarter" idx="12"/>
          </p:nvPr>
        </p:nvSpPr>
        <p:spPr/>
        <p:txBody>
          <a:bodyPr/>
          <a:lstStyle/>
          <a:p>
            <a:fld id="{4B7058F7-8547-4774-BA07-9BAF093FA1B1}" type="slidenum">
              <a:rPr lang="sv-SE" smtClean="0"/>
              <a:pPr/>
              <a:t>39</a:t>
            </a:fld>
            <a:endParaRPr lang="sv-SE"/>
          </a:p>
        </p:txBody>
      </p:sp>
    </p:spTree>
    <p:extLst>
      <p:ext uri="{BB962C8B-B14F-4D97-AF65-F5344CB8AC3E}">
        <p14:creationId xmlns:p14="http://schemas.microsoft.com/office/powerpoint/2010/main" val="305571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ro-RO" noProof="0" dirty="0"/>
              <a:t>O nouă metodă</a:t>
            </a:r>
          </a:p>
        </p:txBody>
      </p:sp>
      <p:sp>
        <p:nvSpPr>
          <p:cNvPr id="2" name="Slide Number Placeholder 1"/>
          <p:cNvSpPr>
            <a:spLocks noGrp="1"/>
          </p:cNvSpPr>
          <p:nvPr>
            <p:ph type="sldNum" sz="quarter" idx="12"/>
          </p:nvPr>
        </p:nvSpPr>
        <p:spPr/>
        <p:txBody>
          <a:bodyPr/>
          <a:lstStyle/>
          <a:p>
            <a:fld id="{4B7058F7-8547-4774-BA07-9BAF093FA1B1}" type="slidenum">
              <a:rPr lang="sv-SE" smtClean="0"/>
              <a:pPr/>
              <a:t>4</a:t>
            </a:fld>
            <a:endParaRPr lang="sv-SE"/>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5260" y="1767214"/>
            <a:ext cx="1905000" cy="2124075"/>
          </a:xfrm>
          <a:prstGeom prst="rect">
            <a:avLst/>
          </a:prstGeom>
        </p:spPr>
      </p:pic>
      <p:pic>
        <p:nvPicPr>
          <p:cNvPr id="8" name="Picture 7" descr="method"/>
          <p:cNvPicPr>
            <a:picLocks noChangeAspect="1" noChangeArrowheads="1"/>
          </p:cNvPicPr>
          <p:nvPr/>
        </p:nvPicPr>
        <p:blipFill>
          <a:blip r:embed="rId4" cstate="print"/>
          <a:srcRect/>
          <a:stretch>
            <a:fillRect/>
          </a:stretch>
        </p:blipFill>
        <p:spPr bwMode="auto">
          <a:xfrm>
            <a:off x="1149560" y="4035387"/>
            <a:ext cx="10887925" cy="2667038"/>
          </a:xfrm>
          <a:prstGeom prst="rect">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smtClean="0"/>
              <a:t>Componentele principale</a:t>
            </a:r>
            <a:endParaRPr lang="ro-RO" noProof="0" dirty="0"/>
          </a:p>
        </p:txBody>
      </p:sp>
      <p:sp>
        <p:nvSpPr>
          <p:cNvPr id="8" name="Rectangle 3"/>
          <p:cNvSpPr txBox="1">
            <a:spLocks noChangeArrowheads="1"/>
          </p:cNvSpPr>
          <p:nvPr/>
        </p:nvSpPr>
        <p:spPr>
          <a:xfrm>
            <a:off x="1186961" y="1745941"/>
            <a:ext cx="4967653" cy="2940050"/>
          </a:xfrm>
          <a:prstGeom prst="rect">
            <a:avLst/>
          </a:prstGeom>
        </p:spPr>
        <p:txBody>
          <a:bodyPr/>
          <a:lstStyle>
            <a:lvl1pPr marL="342900" indent="-342900" algn="l" rtl="0" eaLnBrk="1" fontAlgn="base" hangingPunct="1">
              <a:spcBef>
                <a:spcPct val="20000"/>
              </a:spcBef>
              <a:spcAft>
                <a:spcPct val="0"/>
              </a:spcAft>
              <a:buBlip>
                <a:blip r:embed="rId3"/>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pPr>
              <a:defRPr/>
            </a:pPr>
            <a:r>
              <a:rPr lang="ro-RO" sz="2400" b="1" dirty="0" smtClean="0"/>
              <a:t>Pompă aditiv </a:t>
            </a:r>
            <a:r>
              <a:rPr lang="ro-RO" sz="2400" dirty="0" smtClean="0"/>
              <a:t>(viscozitate scăzută, &lt;1,5 % mix)</a:t>
            </a:r>
          </a:p>
          <a:p>
            <a:pPr>
              <a:defRPr/>
            </a:pPr>
            <a:r>
              <a:rPr lang="ro-RO" sz="2400" dirty="0" smtClean="0"/>
              <a:t>Adăugarea unui aditiv va crește substanțial aderența apei, în special la incendii de materiale solide</a:t>
            </a:r>
          </a:p>
          <a:p>
            <a:pPr>
              <a:defRPr/>
            </a:pPr>
            <a:r>
              <a:rPr lang="ro-RO" sz="2400" dirty="0" smtClean="0"/>
              <a:t>Timpul până la reaprindere crește considerabil</a:t>
            </a:r>
          </a:p>
          <a:p>
            <a:pPr>
              <a:defRPr/>
            </a:pPr>
            <a:r>
              <a:rPr lang="ro-RO" sz="2400" dirty="0" smtClean="0"/>
              <a:t>Scade dimensiunea picăturilor de apă și astfel crește capacitatea de a răci gazele de ardere</a:t>
            </a:r>
            <a:br>
              <a:rPr lang="ro-RO" sz="2400" dirty="0" smtClean="0"/>
            </a:br>
            <a:endParaRPr lang="ro-RO" sz="2400" dirty="0"/>
          </a:p>
        </p:txBody>
      </p:sp>
      <p:sp>
        <p:nvSpPr>
          <p:cNvPr id="5" name="Slide Number Placeholder 4"/>
          <p:cNvSpPr>
            <a:spLocks noGrp="1"/>
          </p:cNvSpPr>
          <p:nvPr>
            <p:ph type="sldNum" sz="quarter" idx="12"/>
          </p:nvPr>
        </p:nvSpPr>
        <p:spPr/>
        <p:txBody>
          <a:bodyPr/>
          <a:lstStyle/>
          <a:p>
            <a:fld id="{4B7058F7-8547-4774-BA07-9BAF093FA1B1}" type="slidenum">
              <a:rPr lang="sv-SE" smtClean="0"/>
              <a:pPr/>
              <a:t>40</a:t>
            </a:fld>
            <a:endParaRPr lang="sv-SE"/>
          </a:p>
        </p:txBody>
      </p:sp>
      <p:pic>
        <p:nvPicPr>
          <p:cNvPr id="3" name="Picture 2"/>
          <p:cNvPicPr>
            <a:picLocks noChangeAspect="1"/>
          </p:cNvPicPr>
          <p:nvPr/>
        </p:nvPicPr>
        <p:blipFill>
          <a:blip r:embed="rId4"/>
          <a:stretch>
            <a:fillRect/>
          </a:stretch>
        </p:blipFill>
        <p:spPr>
          <a:xfrm>
            <a:off x="6082623" y="2466808"/>
            <a:ext cx="5867576" cy="3016584"/>
          </a:xfrm>
          <a:prstGeom prst="rect">
            <a:avLst/>
          </a:prstGeom>
          <a:ln>
            <a:noFill/>
          </a:ln>
          <a:effectLst>
            <a:softEdge rad="112500"/>
          </a:effectLst>
        </p:spPr>
      </p:pic>
    </p:spTree>
    <p:extLst>
      <p:ext uri="{BB962C8B-B14F-4D97-AF65-F5344CB8AC3E}">
        <p14:creationId xmlns:p14="http://schemas.microsoft.com/office/powerpoint/2010/main" val="2948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ro-RO" noProof="0" dirty="0" smtClean="0"/>
              <a:t>Kit C360</a:t>
            </a:r>
            <a:endParaRPr lang="ro-RO" noProof="0" dirty="0"/>
          </a:p>
        </p:txBody>
      </p:sp>
      <p:sp>
        <p:nvSpPr>
          <p:cNvPr id="62467" name="Rectangle 3"/>
          <p:cNvSpPr>
            <a:spLocks noGrp="1" noChangeArrowheads="1"/>
          </p:cNvSpPr>
          <p:nvPr>
            <p:ph type="body" idx="1"/>
          </p:nvPr>
        </p:nvSpPr>
        <p:spPr>
          <a:xfrm>
            <a:off x="1255350" y="1295461"/>
            <a:ext cx="10782135" cy="4525962"/>
          </a:xfrm>
        </p:spPr>
        <p:txBody>
          <a:bodyPr/>
          <a:lstStyle/>
          <a:p>
            <a:endParaRPr lang="ro-RO" sz="2000" noProof="0" dirty="0" smtClean="0"/>
          </a:p>
          <a:p>
            <a:r>
              <a:rPr lang="ro-RO" sz="2400" noProof="0" dirty="0" smtClean="0"/>
              <a:t>Disponibil pentru integrare în orice tip de autospecială cu priză de putere</a:t>
            </a:r>
          </a:p>
          <a:p>
            <a:r>
              <a:rPr lang="ro-RO" sz="2400" noProof="0" dirty="0" smtClean="0"/>
              <a:t>Preluare putere de la motorul </a:t>
            </a:r>
            <a:r>
              <a:rPr lang="ro-RO" sz="2400" dirty="0" smtClean="0"/>
              <a:t>autospecialei </a:t>
            </a:r>
            <a:r>
              <a:rPr lang="ro-RO" sz="2400" noProof="0" dirty="0" smtClean="0"/>
              <a:t>prin </a:t>
            </a:r>
            <a:r>
              <a:rPr lang="ro-RO" sz="2400" noProof="0" dirty="0" err="1" smtClean="0"/>
              <a:t>belt</a:t>
            </a:r>
            <a:r>
              <a:rPr lang="ro-RO" sz="2400" noProof="0" dirty="0" smtClean="0"/>
              <a:t> drive, split </a:t>
            </a:r>
            <a:r>
              <a:rPr lang="ro-RO" sz="2400" noProof="0" dirty="0" err="1" smtClean="0"/>
              <a:t>shaft</a:t>
            </a:r>
            <a:r>
              <a:rPr lang="ro-RO" sz="2400" noProof="0" dirty="0" smtClean="0"/>
              <a:t> sau PTO</a:t>
            </a:r>
          </a:p>
          <a:p>
            <a:r>
              <a:rPr lang="ro-RO" sz="2400" dirty="0" smtClean="0"/>
              <a:t>Tanc de apă 270</a:t>
            </a:r>
            <a:r>
              <a:rPr lang="en-US" sz="2400" dirty="0" smtClean="0"/>
              <a:t> </a:t>
            </a:r>
            <a:r>
              <a:rPr lang="ro-RO" sz="2400" dirty="0" smtClean="0"/>
              <a:t>l – 750 l în cazul autospecialelor de primă intervenție tip furgon</a:t>
            </a:r>
          </a:p>
          <a:p>
            <a:r>
              <a:rPr lang="ro-RO" sz="2400" dirty="0" smtClean="0"/>
              <a:t>Conectare la tancul principal de apă al autospecialei de medie</a:t>
            </a:r>
            <a:r>
              <a:rPr lang="en-US" sz="2400" dirty="0" smtClean="0"/>
              <a:t> /</a:t>
            </a:r>
            <a:r>
              <a:rPr lang="ro-RO" sz="2400" dirty="0" smtClean="0"/>
              <a:t> mare capacitate</a:t>
            </a:r>
            <a:endParaRPr lang="ro-RO" sz="2400" noProof="0"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581" y="3753989"/>
            <a:ext cx="5794947" cy="2948436"/>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4B7058F7-8547-4774-BA07-9BAF093FA1B1}" type="slidenum">
              <a:rPr lang="sv-SE" smtClean="0"/>
              <a:pPr/>
              <a:t>41</a:t>
            </a:fld>
            <a:endParaRPr lang="sv-SE"/>
          </a:p>
        </p:txBody>
      </p:sp>
    </p:spTree>
    <p:extLst>
      <p:ext uri="{BB962C8B-B14F-4D97-AF65-F5344CB8AC3E}">
        <p14:creationId xmlns:p14="http://schemas.microsoft.com/office/powerpoint/2010/main" val="183649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ro-RO" noProof="0" dirty="0" smtClean="0"/>
              <a:t>Kit C360 H</a:t>
            </a:r>
            <a:endParaRPr lang="ro-RO" noProof="0" dirty="0"/>
          </a:p>
        </p:txBody>
      </p:sp>
      <p:sp>
        <p:nvSpPr>
          <p:cNvPr id="62467" name="Rectangle 3"/>
          <p:cNvSpPr>
            <a:spLocks noGrp="1" noChangeArrowheads="1"/>
          </p:cNvSpPr>
          <p:nvPr>
            <p:ph type="body" idx="1"/>
          </p:nvPr>
        </p:nvSpPr>
        <p:spPr>
          <a:xfrm>
            <a:off x="1283678" y="2009165"/>
            <a:ext cx="4309054" cy="4525962"/>
          </a:xfrm>
        </p:spPr>
        <p:txBody>
          <a:bodyPr/>
          <a:lstStyle/>
          <a:p>
            <a:endParaRPr lang="ro-RO" sz="2400" dirty="0" smtClean="0"/>
          </a:p>
          <a:p>
            <a:r>
              <a:rPr lang="ro-RO" sz="2400" dirty="0" smtClean="0"/>
              <a:t>Integrare cu sistemul hidraulic din dotarea autospecialei</a:t>
            </a:r>
          </a:p>
          <a:p>
            <a:r>
              <a:rPr lang="ro-RO" sz="2400" dirty="0" smtClean="0"/>
              <a:t>Masă totală: aprox. 310 kg fără apă</a:t>
            </a:r>
          </a:p>
          <a:p>
            <a:r>
              <a:rPr lang="ro-RO" sz="2400" dirty="0" smtClean="0"/>
              <a:t>Soluție utilizată frecvent la autoscări sau autospeciale de mare capacitate cu apă și spumă</a:t>
            </a:r>
            <a:endParaRPr lang="ro-RO" sz="2400" dirty="0"/>
          </a:p>
        </p:txBody>
      </p:sp>
      <p:sp>
        <p:nvSpPr>
          <p:cNvPr id="2" name="Slide Number Placeholder 1"/>
          <p:cNvSpPr>
            <a:spLocks noGrp="1"/>
          </p:cNvSpPr>
          <p:nvPr>
            <p:ph type="sldNum" sz="quarter" idx="12"/>
          </p:nvPr>
        </p:nvSpPr>
        <p:spPr/>
        <p:txBody>
          <a:bodyPr/>
          <a:lstStyle/>
          <a:p>
            <a:fld id="{4B7058F7-8547-4774-BA07-9BAF093FA1B1}" type="slidenum">
              <a:rPr lang="sv-SE" smtClean="0"/>
              <a:pPr/>
              <a:t>42</a:t>
            </a:fld>
            <a:endParaRPr lang="sv-SE"/>
          </a:p>
        </p:txBody>
      </p:sp>
      <p:pic>
        <p:nvPicPr>
          <p:cNvPr id="7" name="Platshållare för innehåll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92732" y="2009165"/>
            <a:ext cx="6219246" cy="4264322"/>
          </a:xfrm>
          <a:prstGeom prst="rect">
            <a:avLst/>
          </a:prstGeom>
          <a:ln>
            <a:noFill/>
          </a:ln>
          <a:effectLst>
            <a:softEdge rad="112500"/>
          </a:effectLst>
        </p:spPr>
      </p:pic>
    </p:spTree>
    <p:extLst>
      <p:ext uri="{BB962C8B-B14F-4D97-AF65-F5344CB8AC3E}">
        <p14:creationId xmlns:p14="http://schemas.microsoft.com/office/powerpoint/2010/main" val="272280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ro-RO" noProof="0" dirty="0" smtClean="0"/>
              <a:t>Kit C360 HLS</a:t>
            </a:r>
            <a:endParaRPr lang="ro-RO" noProof="0" dirty="0"/>
          </a:p>
        </p:txBody>
      </p:sp>
      <p:sp>
        <p:nvSpPr>
          <p:cNvPr id="62467" name="Rectangle 3"/>
          <p:cNvSpPr>
            <a:spLocks noGrp="1" noChangeArrowheads="1"/>
          </p:cNvSpPr>
          <p:nvPr>
            <p:ph type="body" idx="1"/>
          </p:nvPr>
        </p:nvSpPr>
        <p:spPr>
          <a:xfrm>
            <a:off x="1251784" y="1879539"/>
            <a:ext cx="5743375" cy="4525962"/>
          </a:xfrm>
        </p:spPr>
        <p:txBody>
          <a:bodyPr/>
          <a:lstStyle/>
          <a:p>
            <a:endParaRPr lang="ro-RO" sz="2000" dirty="0" smtClean="0"/>
          </a:p>
          <a:p>
            <a:r>
              <a:rPr lang="ro-RO" sz="2200" dirty="0" smtClean="0"/>
              <a:t>Sistem hidraulic complet, </a:t>
            </a:r>
            <a:r>
              <a:rPr lang="ro-RO" sz="2200" dirty="0" err="1" smtClean="0"/>
              <a:t>Load</a:t>
            </a:r>
            <a:r>
              <a:rPr lang="ro-RO" sz="2200" dirty="0" smtClean="0"/>
              <a:t> </a:t>
            </a:r>
            <a:r>
              <a:rPr lang="ro-RO" sz="2200" dirty="0" err="1" smtClean="0"/>
              <a:t>Sensing</a:t>
            </a:r>
            <a:endParaRPr lang="ro-RO" sz="2200" dirty="0" smtClean="0"/>
          </a:p>
          <a:p>
            <a:r>
              <a:rPr lang="ro-RO" sz="2200" dirty="0" smtClean="0"/>
              <a:t>Include pompă hidraulică, bloc distribuție, rezervor pentru ulei, sistem de răcire și motorul hidraulic</a:t>
            </a:r>
          </a:p>
          <a:p>
            <a:r>
              <a:rPr lang="ro-RO" sz="2200" dirty="0" smtClean="0"/>
              <a:t>Soluție completă pentru autoscări și autospeciale de mare capacitate, </a:t>
            </a:r>
            <a:r>
              <a:rPr lang="ro-RO" sz="2200" dirty="0" err="1" smtClean="0"/>
              <a:t>retrofit</a:t>
            </a:r>
            <a:endParaRPr lang="ro-RO" sz="2200" dirty="0" smtClean="0"/>
          </a:p>
          <a:p>
            <a:r>
              <a:rPr lang="ro-RO" sz="2200" dirty="0" smtClean="0"/>
              <a:t>Masă totală: aprox. 450 kg fără apă și ulei</a:t>
            </a:r>
          </a:p>
          <a:p>
            <a:r>
              <a:rPr lang="ro-RO" sz="2200" dirty="0" smtClean="0"/>
              <a:t>Interfața sistemului hidraulic la priza de putere existentă: 900-2200 </a:t>
            </a:r>
            <a:r>
              <a:rPr lang="ro-RO" sz="2200" dirty="0" err="1" smtClean="0"/>
              <a:t>rpm</a:t>
            </a:r>
            <a:r>
              <a:rPr lang="ro-RO" sz="2200" dirty="0" smtClean="0"/>
              <a:t>, aprox. 40kW</a:t>
            </a:r>
          </a:p>
          <a:p>
            <a:endParaRPr lang="ro-RO" sz="2200" dirty="0" smtClean="0"/>
          </a:p>
          <a:p>
            <a:endParaRPr lang="ro-RO" sz="2200" dirty="0"/>
          </a:p>
        </p:txBody>
      </p:sp>
      <p:sp>
        <p:nvSpPr>
          <p:cNvPr id="2" name="Slide Number Placeholder 1"/>
          <p:cNvSpPr>
            <a:spLocks noGrp="1"/>
          </p:cNvSpPr>
          <p:nvPr>
            <p:ph type="sldNum" sz="quarter" idx="12"/>
          </p:nvPr>
        </p:nvSpPr>
        <p:spPr/>
        <p:txBody>
          <a:bodyPr/>
          <a:lstStyle/>
          <a:p>
            <a:fld id="{4B7058F7-8547-4774-BA07-9BAF093FA1B1}" type="slidenum">
              <a:rPr lang="sv-SE" smtClean="0"/>
              <a:pPr/>
              <a:t>43</a:t>
            </a:fld>
            <a:endParaRPr lang="sv-SE"/>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187183" y="2329594"/>
            <a:ext cx="4785055" cy="32910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477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ro-RO" noProof="0" dirty="0" smtClean="0"/>
              <a:t>Unități cadru</a:t>
            </a:r>
            <a:endParaRPr lang="ro-RO" noProof="0" dirty="0"/>
          </a:p>
        </p:txBody>
      </p:sp>
      <p:sp>
        <p:nvSpPr>
          <p:cNvPr id="62467" name="Rectangle 3"/>
          <p:cNvSpPr>
            <a:spLocks noGrp="1" noChangeArrowheads="1"/>
          </p:cNvSpPr>
          <p:nvPr>
            <p:ph type="body" idx="1"/>
          </p:nvPr>
        </p:nvSpPr>
        <p:spPr>
          <a:xfrm>
            <a:off x="1289704" y="1634583"/>
            <a:ext cx="6610712" cy="5067841"/>
          </a:xfrm>
        </p:spPr>
        <p:txBody>
          <a:bodyPr/>
          <a:lstStyle/>
          <a:p>
            <a:r>
              <a:rPr lang="ro-RO" sz="2400" noProof="0" dirty="0" smtClean="0"/>
              <a:t>Sisteme complet autonome cu motoare proprii și (opțional) tanc de apă 270 l</a:t>
            </a:r>
          </a:p>
          <a:p>
            <a:endParaRPr lang="ro-RO" sz="2400" noProof="0" dirty="0" smtClean="0"/>
          </a:p>
          <a:p>
            <a:r>
              <a:rPr lang="ro-RO" sz="2400" dirty="0" smtClean="0"/>
              <a:t>Soluție pentru vehicule pick-up 4x4 fără PTO</a:t>
            </a:r>
          </a:p>
          <a:p>
            <a:endParaRPr lang="ro-RO" sz="2400" dirty="0" smtClean="0"/>
          </a:p>
          <a:p>
            <a:r>
              <a:rPr lang="ro-RO" sz="2400" dirty="0" smtClean="0"/>
              <a:t>Costuri minime de integrare</a:t>
            </a:r>
          </a:p>
          <a:p>
            <a:endParaRPr lang="ro-RO" sz="2400" dirty="0" smtClean="0"/>
          </a:p>
          <a:p>
            <a:r>
              <a:rPr lang="ro-RO" sz="2400" dirty="0" smtClean="0"/>
              <a:t>Instalarea pe autospeciale de mare capacitate este posibilă, dar nu recomandată</a:t>
            </a:r>
          </a:p>
          <a:p>
            <a:endParaRPr lang="ro-RO" sz="2400" dirty="0" smtClean="0"/>
          </a:p>
          <a:p>
            <a:r>
              <a:rPr lang="ro-RO" sz="2400" dirty="0" smtClean="0"/>
              <a:t>Concepute în special pentru uz industrial</a:t>
            </a:r>
            <a:endParaRPr lang="ro-RO" sz="2400" dirty="0"/>
          </a:p>
        </p:txBody>
      </p:sp>
      <p:sp>
        <p:nvSpPr>
          <p:cNvPr id="3" name="Slide Number Placeholder 2"/>
          <p:cNvSpPr>
            <a:spLocks noGrp="1"/>
          </p:cNvSpPr>
          <p:nvPr>
            <p:ph type="sldNum" sz="quarter" idx="12"/>
          </p:nvPr>
        </p:nvSpPr>
        <p:spPr/>
        <p:txBody>
          <a:bodyPr/>
          <a:lstStyle/>
          <a:p>
            <a:fld id="{4B7058F7-8547-4774-BA07-9BAF093FA1B1}" type="slidenum">
              <a:rPr lang="sv-SE" smtClean="0"/>
              <a:pPr/>
              <a:t>44</a:t>
            </a:fld>
            <a:endParaRPr lang="sv-SE"/>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3416" y="1634584"/>
            <a:ext cx="3030930" cy="2952987"/>
          </a:xfrm>
          <a:prstGeom prst="rect">
            <a:avLst/>
          </a:prstGeom>
          <a:ln>
            <a:noFill/>
          </a:ln>
          <a:effectLst>
            <a:softEdge rad="112500"/>
          </a:effectLst>
        </p:spPr>
      </p:pic>
      <p:pic>
        <p:nvPicPr>
          <p:cNvPr id="7" name="Bildobjekt 6" descr="495_017.tif"/>
          <p:cNvPicPr/>
          <p:nvPr/>
        </p:nvPicPr>
        <p:blipFill>
          <a:blip r:embed="rId4" cstate="print"/>
          <a:stretch>
            <a:fillRect/>
          </a:stretch>
        </p:blipFill>
        <p:spPr>
          <a:xfrm>
            <a:off x="8721365" y="4604752"/>
            <a:ext cx="1595032" cy="2097673"/>
          </a:xfrm>
          <a:prstGeom prst="rect">
            <a:avLst/>
          </a:prstGeom>
        </p:spPr>
      </p:pic>
    </p:spTree>
    <p:extLst>
      <p:ext uri="{BB962C8B-B14F-4D97-AF65-F5344CB8AC3E}">
        <p14:creationId xmlns:p14="http://schemas.microsoft.com/office/powerpoint/2010/main" val="286636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smtClean="0"/>
              <a:t>Sisteme navale</a:t>
            </a:r>
            <a:endParaRPr lang="ro-RO" noProof="0" dirty="0"/>
          </a:p>
        </p:txBody>
      </p:sp>
      <p:sp>
        <p:nvSpPr>
          <p:cNvPr id="6" name="Slide Number Placeholder 5"/>
          <p:cNvSpPr>
            <a:spLocks noGrp="1"/>
          </p:cNvSpPr>
          <p:nvPr>
            <p:ph type="sldNum" sz="quarter" idx="12"/>
          </p:nvPr>
        </p:nvSpPr>
        <p:spPr/>
        <p:txBody>
          <a:bodyPr/>
          <a:lstStyle/>
          <a:p>
            <a:fld id="{4B7058F7-8547-4774-BA07-9BAF093FA1B1}" type="slidenum">
              <a:rPr lang="sv-SE" smtClean="0"/>
              <a:pPr/>
              <a:t>45</a:t>
            </a:fld>
            <a:endParaRPr lang="sv-SE"/>
          </a:p>
        </p:txBody>
      </p:sp>
      <p:pic>
        <p:nvPicPr>
          <p:cNvPr id="7" name="Picture 6"/>
          <p:cNvPicPr>
            <a:picLocks noChangeAspect="1"/>
          </p:cNvPicPr>
          <p:nvPr/>
        </p:nvPicPr>
        <p:blipFill>
          <a:blip r:embed="rId3"/>
          <a:stretch>
            <a:fillRect/>
          </a:stretch>
        </p:blipFill>
        <p:spPr>
          <a:xfrm>
            <a:off x="1414755" y="1651486"/>
            <a:ext cx="6735714" cy="423815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6312878" y="2942697"/>
            <a:ext cx="5253202" cy="36041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456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o-RO" noProof="0" dirty="0"/>
              <a:t>Accesorii </a:t>
            </a:r>
            <a:r>
              <a:rPr lang="ro-RO" noProof="0" dirty="0" smtClean="0"/>
              <a:t>– Extensie Lance</a:t>
            </a:r>
            <a:endParaRPr lang="ro-RO" noProof="0" dirty="0"/>
          </a:p>
        </p:txBody>
      </p:sp>
      <p:sp>
        <p:nvSpPr>
          <p:cNvPr id="2" name="Slide Number Placeholder 1"/>
          <p:cNvSpPr>
            <a:spLocks noGrp="1"/>
          </p:cNvSpPr>
          <p:nvPr>
            <p:ph type="sldNum" sz="quarter" idx="12"/>
          </p:nvPr>
        </p:nvSpPr>
        <p:spPr/>
        <p:txBody>
          <a:bodyPr/>
          <a:lstStyle/>
          <a:p>
            <a:fld id="{4B7058F7-8547-4774-BA07-9BAF093FA1B1}" type="slidenum">
              <a:rPr lang="sv-SE" smtClean="0"/>
              <a:pPr/>
              <a:t>46</a:t>
            </a:fld>
            <a:endParaRPr lang="sv-SE"/>
          </a:p>
        </p:txBody>
      </p:sp>
      <p:pic>
        <p:nvPicPr>
          <p:cNvPr id="4" name="Picture 3"/>
          <p:cNvPicPr>
            <a:picLocks noChangeAspect="1"/>
          </p:cNvPicPr>
          <p:nvPr/>
        </p:nvPicPr>
        <p:blipFill>
          <a:blip r:embed="rId3"/>
          <a:stretch>
            <a:fillRect/>
          </a:stretch>
        </p:blipFill>
        <p:spPr>
          <a:xfrm rot="5400000">
            <a:off x="5769640" y="-2613519"/>
            <a:ext cx="1696243" cy="9729982"/>
          </a:xfrm>
          <a:prstGeom prst="rect">
            <a:avLst/>
          </a:prstGeom>
        </p:spPr>
      </p:pic>
      <p:pic>
        <p:nvPicPr>
          <p:cNvPr id="5" name="Picture 4"/>
          <p:cNvPicPr>
            <a:picLocks noChangeAspect="1"/>
          </p:cNvPicPr>
          <p:nvPr/>
        </p:nvPicPr>
        <p:blipFill>
          <a:blip r:embed="rId4"/>
          <a:stretch>
            <a:fillRect/>
          </a:stretch>
        </p:blipFill>
        <p:spPr>
          <a:xfrm>
            <a:off x="3437793" y="2783018"/>
            <a:ext cx="6363481" cy="3978266"/>
          </a:xfrm>
          <a:prstGeom prst="rect">
            <a:avLst/>
          </a:prstGeom>
          <a:ln>
            <a:noFill/>
          </a:ln>
          <a:effectLst>
            <a:softEdge rad="112500"/>
          </a:effectLst>
        </p:spPr>
      </p:pic>
    </p:spTree>
    <p:extLst>
      <p:ext uri="{BB962C8B-B14F-4D97-AF65-F5344CB8AC3E}">
        <p14:creationId xmlns:p14="http://schemas.microsoft.com/office/powerpoint/2010/main" val="2379531292"/>
      </p:ext>
    </p:extLst>
  </p:cSld>
  <p:clrMapOvr>
    <a:masterClrMapping/>
  </p:clrMapOvr>
  <p:transition spd="slow">
    <p:cove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o-RO" noProof="0" dirty="0"/>
              <a:t>Accesorii </a:t>
            </a:r>
            <a:r>
              <a:rPr lang="ro-RO" noProof="0" dirty="0" smtClean="0"/>
              <a:t>– </a:t>
            </a:r>
            <a:r>
              <a:rPr lang="ro-RO" noProof="0" dirty="0" err="1" smtClean="0"/>
              <a:t>Cold</a:t>
            </a:r>
            <a:r>
              <a:rPr lang="ro-RO" noProof="0" dirty="0" smtClean="0"/>
              <a:t> </a:t>
            </a:r>
            <a:r>
              <a:rPr lang="ro-RO" noProof="0" dirty="0" err="1" smtClean="0"/>
              <a:t>Tap</a:t>
            </a:r>
            <a:endParaRPr lang="ro-RO" noProof="0" dirty="0"/>
          </a:p>
        </p:txBody>
      </p:sp>
      <p:sp>
        <p:nvSpPr>
          <p:cNvPr id="2" name="Slide Number Placeholder 1"/>
          <p:cNvSpPr>
            <a:spLocks noGrp="1"/>
          </p:cNvSpPr>
          <p:nvPr>
            <p:ph type="sldNum" sz="quarter" idx="12"/>
          </p:nvPr>
        </p:nvSpPr>
        <p:spPr/>
        <p:txBody>
          <a:bodyPr/>
          <a:lstStyle/>
          <a:p>
            <a:fld id="{4B7058F7-8547-4774-BA07-9BAF093FA1B1}" type="slidenum">
              <a:rPr lang="sv-SE" smtClean="0"/>
              <a:pPr/>
              <a:t>47</a:t>
            </a:fld>
            <a:endParaRPr lang="sv-SE"/>
          </a:p>
        </p:txBody>
      </p:sp>
      <p:pic>
        <p:nvPicPr>
          <p:cNvPr id="3" name="Picture 2"/>
          <p:cNvPicPr>
            <a:picLocks noChangeAspect="1"/>
          </p:cNvPicPr>
          <p:nvPr/>
        </p:nvPicPr>
        <p:blipFill>
          <a:blip r:embed="rId3"/>
          <a:stretch>
            <a:fillRect/>
          </a:stretch>
        </p:blipFill>
        <p:spPr>
          <a:xfrm>
            <a:off x="6770077" y="1638861"/>
            <a:ext cx="4320468" cy="2150864"/>
          </a:xfrm>
          <a:prstGeom prst="rect">
            <a:avLst/>
          </a:prstGeom>
          <a:ln>
            <a:noFill/>
          </a:ln>
          <a:effectLst>
            <a:outerShdw blurRad="292100" dist="139700" dir="2700000" algn="tl" rotWithShape="0">
              <a:srgbClr val="333333">
                <a:alpha val="65000"/>
              </a:srgbClr>
            </a:outerShdw>
          </a:effectLst>
        </p:spPr>
      </p:pic>
      <p:sp>
        <p:nvSpPr>
          <p:cNvPr id="7" name="Rectangle 3"/>
          <p:cNvSpPr txBox="1">
            <a:spLocks noChangeArrowheads="1"/>
          </p:cNvSpPr>
          <p:nvPr/>
        </p:nvSpPr>
        <p:spPr bwMode="auto">
          <a:xfrm>
            <a:off x="1581578" y="2037039"/>
            <a:ext cx="4863184" cy="182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4"/>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r>
              <a:rPr lang="ro-RO" sz="2400" kern="0" dirty="0"/>
              <a:t>Se pot evacua fluide sau gaze dintr-un rezervor / cisternă / tanc, folosind tăierea la rece</a:t>
            </a:r>
          </a:p>
          <a:p>
            <a:endParaRPr lang="en-US" sz="2400" kern="0" dirty="0" smtClean="0"/>
          </a:p>
          <a:p>
            <a:endParaRPr lang="ro-RO" sz="2400" kern="0" dirty="0"/>
          </a:p>
          <a:p>
            <a:endParaRPr lang="ro-RO" sz="2400" kern="0" dirty="0"/>
          </a:p>
          <a:p>
            <a:r>
              <a:rPr lang="ro-RO" sz="2400" kern="0" dirty="0" err="1"/>
              <a:t>Cold</a:t>
            </a:r>
            <a:r>
              <a:rPr lang="ro-RO" sz="2400" kern="0" dirty="0"/>
              <a:t> </a:t>
            </a:r>
            <a:r>
              <a:rPr lang="ro-RO" sz="2400" kern="0" dirty="0" err="1"/>
              <a:t>Tap</a:t>
            </a:r>
            <a:r>
              <a:rPr lang="ro-RO" sz="2400" kern="0" dirty="0"/>
              <a:t> poate fi folosit pentru situații de urgență sau dezafectare și dezasamblare</a:t>
            </a:r>
          </a:p>
        </p:txBody>
      </p:sp>
      <p:pic>
        <p:nvPicPr>
          <p:cNvPr id="6" name="Picture 5"/>
          <p:cNvPicPr>
            <a:picLocks noChangeAspect="1"/>
          </p:cNvPicPr>
          <p:nvPr/>
        </p:nvPicPr>
        <p:blipFill>
          <a:blip r:embed="rId5"/>
          <a:stretch>
            <a:fillRect/>
          </a:stretch>
        </p:blipFill>
        <p:spPr>
          <a:xfrm>
            <a:off x="6770077" y="3892872"/>
            <a:ext cx="4320468" cy="28095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492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o-RO" noProof="0" dirty="0"/>
              <a:t>Accesorii </a:t>
            </a:r>
            <a:r>
              <a:rPr lang="ro-RO" noProof="0" dirty="0" smtClean="0"/>
              <a:t>– </a:t>
            </a:r>
            <a:r>
              <a:rPr lang="ro-RO" noProof="0" dirty="0" err="1" smtClean="0"/>
              <a:t>Cutting</a:t>
            </a:r>
            <a:r>
              <a:rPr lang="ro-RO" noProof="0" dirty="0" smtClean="0"/>
              <a:t> </a:t>
            </a:r>
            <a:r>
              <a:rPr lang="ro-RO" noProof="0" dirty="0" err="1" smtClean="0"/>
              <a:t>frame</a:t>
            </a:r>
            <a:endParaRPr lang="ro-RO" noProof="0" dirty="0"/>
          </a:p>
        </p:txBody>
      </p:sp>
      <p:sp>
        <p:nvSpPr>
          <p:cNvPr id="2" name="Slide Number Placeholder 1"/>
          <p:cNvSpPr>
            <a:spLocks noGrp="1"/>
          </p:cNvSpPr>
          <p:nvPr>
            <p:ph type="sldNum" sz="quarter" idx="12"/>
          </p:nvPr>
        </p:nvSpPr>
        <p:spPr/>
        <p:txBody>
          <a:bodyPr/>
          <a:lstStyle/>
          <a:p>
            <a:fld id="{4B7058F7-8547-4774-BA07-9BAF093FA1B1}" type="slidenum">
              <a:rPr lang="sv-SE" smtClean="0"/>
              <a:pPr/>
              <a:t>48</a:t>
            </a:fld>
            <a:endParaRPr lang="sv-SE"/>
          </a:p>
        </p:txBody>
      </p:sp>
      <p:sp>
        <p:nvSpPr>
          <p:cNvPr id="7" name="Rectangle 3"/>
          <p:cNvSpPr txBox="1">
            <a:spLocks noChangeArrowheads="1"/>
          </p:cNvSpPr>
          <p:nvPr/>
        </p:nvSpPr>
        <p:spPr bwMode="auto">
          <a:xfrm>
            <a:off x="1652954" y="1755388"/>
            <a:ext cx="10155115" cy="182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3"/>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r>
              <a:rPr lang="ro-RO" sz="2400" kern="0" dirty="0"/>
              <a:t>Se poate obține rapid o gură de vizitare pentru persoane, folosind amestecul abraziv pentru tăiere</a:t>
            </a:r>
          </a:p>
          <a:p>
            <a:endParaRPr lang="ro-RO" sz="1000" kern="0" dirty="0"/>
          </a:p>
          <a:p>
            <a:r>
              <a:rPr lang="ro-RO" sz="2400" kern="0" dirty="0"/>
              <a:t>Dimensiunile </a:t>
            </a:r>
            <a:r>
              <a:rPr lang="ro-RO" sz="2400" kern="0" dirty="0" smtClean="0"/>
              <a:t>depind </a:t>
            </a:r>
            <a:r>
              <a:rPr lang="ro-RO" sz="2400" kern="0" dirty="0"/>
              <a:t>de cadrul folosit; acesta poate fi livrat în mai multe dimensiuni sau modular</a:t>
            </a:r>
          </a:p>
        </p:txBody>
      </p:sp>
      <p:pic>
        <p:nvPicPr>
          <p:cNvPr id="4" name="Picture 3"/>
          <p:cNvPicPr>
            <a:picLocks noChangeAspect="1"/>
          </p:cNvPicPr>
          <p:nvPr/>
        </p:nvPicPr>
        <p:blipFill>
          <a:blip r:embed="rId4"/>
          <a:stretch>
            <a:fillRect/>
          </a:stretch>
        </p:blipFill>
        <p:spPr>
          <a:xfrm>
            <a:off x="5912204" y="3577888"/>
            <a:ext cx="5138649" cy="2968962"/>
          </a:xfrm>
          <a:prstGeom prst="rect">
            <a:avLst/>
          </a:prstGeom>
          <a:ln>
            <a:noFill/>
          </a:ln>
          <a:effectLst>
            <a:softEdge rad="112500"/>
          </a:effectLst>
        </p:spPr>
      </p:pic>
      <p:pic>
        <p:nvPicPr>
          <p:cNvPr id="5" name="Picture 4"/>
          <p:cNvPicPr>
            <a:picLocks noChangeAspect="1"/>
          </p:cNvPicPr>
          <p:nvPr/>
        </p:nvPicPr>
        <p:blipFill>
          <a:blip r:embed="rId5"/>
          <a:stretch>
            <a:fillRect/>
          </a:stretch>
        </p:blipFill>
        <p:spPr>
          <a:xfrm>
            <a:off x="2561548" y="3577888"/>
            <a:ext cx="2442063" cy="2988069"/>
          </a:xfrm>
          <a:prstGeom prst="rect">
            <a:avLst/>
          </a:prstGeom>
        </p:spPr>
      </p:pic>
    </p:spTree>
    <p:extLst>
      <p:ext uri="{BB962C8B-B14F-4D97-AF65-F5344CB8AC3E}">
        <p14:creationId xmlns:p14="http://schemas.microsoft.com/office/powerpoint/2010/main" val="257031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o-RO" noProof="0" dirty="0"/>
              <a:t>Accesorii </a:t>
            </a:r>
            <a:r>
              <a:rPr lang="ro-RO" noProof="0" dirty="0" smtClean="0"/>
              <a:t>– Pipe Cutter</a:t>
            </a:r>
            <a:endParaRPr lang="ro-RO" noProof="0" dirty="0"/>
          </a:p>
        </p:txBody>
      </p:sp>
      <p:sp>
        <p:nvSpPr>
          <p:cNvPr id="2" name="Slide Number Placeholder 1"/>
          <p:cNvSpPr>
            <a:spLocks noGrp="1"/>
          </p:cNvSpPr>
          <p:nvPr>
            <p:ph type="sldNum" sz="quarter" idx="12"/>
          </p:nvPr>
        </p:nvSpPr>
        <p:spPr/>
        <p:txBody>
          <a:bodyPr/>
          <a:lstStyle/>
          <a:p>
            <a:fld id="{4B7058F7-8547-4774-BA07-9BAF093FA1B1}" type="slidenum">
              <a:rPr lang="sv-SE" smtClean="0"/>
              <a:pPr/>
              <a:t>49</a:t>
            </a:fld>
            <a:endParaRPr lang="sv-SE"/>
          </a:p>
        </p:txBody>
      </p:sp>
      <p:sp>
        <p:nvSpPr>
          <p:cNvPr id="7" name="Rectangle 3"/>
          <p:cNvSpPr txBox="1">
            <a:spLocks noChangeArrowheads="1"/>
          </p:cNvSpPr>
          <p:nvPr/>
        </p:nvSpPr>
        <p:spPr bwMode="auto">
          <a:xfrm>
            <a:off x="1784838" y="1755388"/>
            <a:ext cx="8651749" cy="182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3"/>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r>
              <a:rPr lang="it-IT" sz="2400" kern="0" dirty="0"/>
              <a:t>Se pot tăia rapid conducte de orice diametru</a:t>
            </a:r>
            <a:endParaRPr lang="ro-RO" sz="2400" kern="0" dirty="0"/>
          </a:p>
          <a:p>
            <a:endParaRPr lang="ro-RO" sz="1000" kern="0" dirty="0"/>
          </a:p>
          <a:p>
            <a:r>
              <a:rPr lang="pt-BR" sz="2400" kern="0" dirty="0"/>
              <a:t>Timpul necesar tăierii depinde numai de grosimea conductei</a:t>
            </a:r>
            <a:endParaRPr lang="ro-RO" sz="2400" kern="0" dirty="0"/>
          </a:p>
        </p:txBody>
      </p:sp>
      <p:pic>
        <p:nvPicPr>
          <p:cNvPr id="3" name="Picture 2"/>
          <p:cNvPicPr>
            <a:picLocks noChangeAspect="1"/>
          </p:cNvPicPr>
          <p:nvPr/>
        </p:nvPicPr>
        <p:blipFill>
          <a:blip r:embed="rId4"/>
          <a:stretch>
            <a:fillRect/>
          </a:stretch>
        </p:blipFill>
        <p:spPr>
          <a:xfrm>
            <a:off x="5944952" y="3402350"/>
            <a:ext cx="5613741" cy="3046528"/>
          </a:xfrm>
          <a:prstGeom prst="rect">
            <a:avLst/>
          </a:prstGeom>
          <a:ln>
            <a:noFill/>
          </a:ln>
          <a:effectLst>
            <a:softEdge rad="112500"/>
          </a:effectLst>
        </p:spPr>
      </p:pic>
      <p:pic>
        <p:nvPicPr>
          <p:cNvPr id="6" name="Picture 5"/>
          <p:cNvPicPr>
            <a:picLocks noChangeAspect="1"/>
          </p:cNvPicPr>
          <p:nvPr/>
        </p:nvPicPr>
        <p:blipFill>
          <a:blip r:embed="rId5"/>
          <a:stretch>
            <a:fillRect/>
          </a:stretch>
        </p:blipFill>
        <p:spPr>
          <a:xfrm>
            <a:off x="1784838" y="3143893"/>
            <a:ext cx="3938954" cy="3563443"/>
          </a:xfrm>
          <a:prstGeom prst="rect">
            <a:avLst/>
          </a:prstGeom>
          <a:ln>
            <a:noFill/>
          </a:ln>
          <a:effectLst>
            <a:softEdge rad="112500"/>
          </a:effectLst>
        </p:spPr>
      </p:pic>
    </p:spTree>
    <p:extLst>
      <p:ext uri="{BB962C8B-B14F-4D97-AF65-F5344CB8AC3E}">
        <p14:creationId xmlns:p14="http://schemas.microsoft.com/office/powerpoint/2010/main" val="27713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ubrik 1"/>
          <p:cNvSpPr>
            <a:spLocks noGrp="1"/>
          </p:cNvSpPr>
          <p:nvPr>
            <p:ph type="title"/>
          </p:nvPr>
        </p:nvSpPr>
        <p:spPr/>
        <p:txBody>
          <a:bodyPr/>
          <a:lstStyle/>
          <a:p>
            <a:r>
              <a:rPr lang="ro-RO" noProof="0" dirty="0" smtClean="0"/>
              <a:t>Metoda Cobra</a:t>
            </a:r>
            <a:endParaRPr lang="ro-RO" noProof="0" dirty="0"/>
          </a:p>
        </p:txBody>
      </p:sp>
      <p:sp>
        <p:nvSpPr>
          <p:cNvPr id="4" name="Rectangle 3"/>
          <p:cNvSpPr txBox="1">
            <a:spLocks noChangeArrowheads="1"/>
          </p:cNvSpPr>
          <p:nvPr/>
        </p:nvSpPr>
        <p:spPr>
          <a:xfrm>
            <a:off x="1565032" y="1737712"/>
            <a:ext cx="10330960" cy="2940050"/>
          </a:xfrm>
          <a:prstGeom prst="rect">
            <a:avLst/>
          </a:prstGeom>
        </p:spPr>
        <p:txBody>
          <a:bodyPr/>
          <a:lstStyle>
            <a:lvl1pPr marL="342900" indent="-342900" algn="l" rtl="0" eaLnBrk="1" fontAlgn="base" hangingPunct="1">
              <a:spcBef>
                <a:spcPct val="20000"/>
              </a:spcBef>
              <a:spcAft>
                <a:spcPct val="0"/>
              </a:spcAft>
              <a:buBlip>
                <a:blip r:embed="rId3"/>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pPr>
              <a:defRPr/>
            </a:pPr>
            <a:r>
              <a:rPr lang="ro-RO" sz="2200" dirty="0"/>
              <a:t>Taie sau penetrează orice material de construcții cu ajutorul unui agent abraziv</a:t>
            </a:r>
          </a:p>
          <a:p>
            <a:pPr>
              <a:defRPr/>
            </a:pPr>
            <a:endParaRPr lang="ro-RO" sz="800" dirty="0"/>
          </a:p>
          <a:p>
            <a:pPr>
              <a:defRPr/>
            </a:pPr>
            <a:r>
              <a:rPr lang="ro-RO" sz="2200" dirty="0"/>
              <a:t>Presiunea la pompă este de 300 bari; picăturile cu diametru extrem de mic vor alcătui o ceață de apă, ideală pentru răcirea rapidă a incintei</a:t>
            </a:r>
          </a:p>
          <a:p>
            <a:pPr>
              <a:defRPr/>
            </a:pPr>
            <a:endParaRPr lang="ro-RO" sz="800" dirty="0"/>
          </a:p>
          <a:p>
            <a:pPr>
              <a:defRPr/>
            </a:pPr>
            <a:r>
              <a:rPr lang="ro-RO" sz="2200" dirty="0"/>
              <a:t>Oferă noi opțiuni de atac rapid și tactici complexe de luptă împotriva incendiilor</a:t>
            </a:r>
          </a:p>
          <a:p>
            <a:pPr>
              <a:defRPr/>
            </a:pPr>
            <a:endParaRPr lang="ro-RO" sz="800" dirty="0"/>
          </a:p>
          <a:p>
            <a:pPr>
              <a:defRPr/>
            </a:pPr>
            <a:r>
              <a:rPr lang="ro-RO" sz="2200" dirty="0"/>
              <a:t>Metoda și echipamentele sunt potrivite pentru </a:t>
            </a:r>
            <a:r>
              <a:rPr lang="ro-RO" sz="2200" dirty="0" smtClean="0"/>
              <a:t>cele</a:t>
            </a:r>
            <a:r>
              <a:rPr lang="en-US" sz="2200" dirty="0" smtClean="0"/>
              <a:t> </a:t>
            </a:r>
            <a:r>
              <a:rPr lang="ro-RO" sz="2200" dirty="0" smtClean="0"/>
              <a:t>mai</a:t>
            </a:r>
            <a:r>
              <a:rPr lang="en-US" sz="2200" dirty="0" smtClean="0"/>
              <a:t> </a:t>
            </a:r>
            <a:r>
              <a:rPr lang="ro-RO" sz="2200" dirty="0" smtClean="0"/>
              <a:t>multe tipuri </a:t>
            </a:r>
            <a:r>
              <a:rPr lang="ro-RO" sz="2200" dirty="0"/>
              <a:t>de scenarii</a:t>
            </a:r>
          </a:p>
          <a:p>
            <a:pPr marL="0" indent="0">
              <a:buNone/>
              <a:defRPr/>
            </a:pPr>
            <a:endParaRPr lang="ro-RO" sz="2200" dirty="0"/>
          </a:p>
        </p:txBody>
      </p:sp>
      <p:pic>
        <p:nvPicPr>
          <p:cNvPr id="9219" name="Picture 5" descr="savingco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3175" y="4438533"/>
            <a:ext cx="10889170" cy="21453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F1ACBA6C-8D1B-4DA9-BA72-CB6242230B49}" type="slidenum">
              <a:rPr lang="sv-SE" smtClean="0"/>
              <a:pPr/>
              <a:t>5</a:t>
            </a:fld>
            <a:endParaRPr lang="sv-SE"/>
          </a:p>
        </p:txBody>
      </p:sp>
    </p:spTree>
    <p:extLst>
      <p:ext uri="{BB962C8B-B14F-4D97-AF65-F5344CB8AC3E}">
        <p14:creationId xmlns:p14="http://schemas.microsoft.com/office/powerpoint/2010/main" val="2551757099"/>
      </p:ext>
    </p:extLst>
  </p:cSld>
  <p:clrMapOvr>
    <a:masterClrMapping/>
  </p:clrMapOvr>
  <p:transition spd="slow">
    <p:cov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Sistemul </a:t>
            </a:r>
            <a:r>
              <a:rPr lang="ro-RO" noProof="0" dirty="0" err="1" smtClean="0"/>
              <a:t>Cold</a:t>
            </a:r>
            <a:r>
              <a:rPr lang="ro-RO" noProof="0" dirty="0" smtClean="0"/>
              <a:t> Cut MPN</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50</a:t>
            </a:fld>
            <a:endParaRPr lang="sv-SE"/>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192" y="2095500"/>
            <a:ext cx="7791450" cy="4762500"/>
          </a:xfrm>
          <a:prstGeom prst="rect">
            <a:avLst/>
          </a:prstGeom>
        </p:spPr>
      </p:pic>
    </p:spTree>
    <p:extLst>
      <p:ext uri="{BB962C8B-B14F-4D97-AF65-F5344CB8AC3E}">
        <p14:creationId xmlns:p14="http://schemas.microsoft.com/office/powerpoint/2010/main" val="26790447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46285" y="0"/>
            <a:ext cx="11145715" cy="1402672"/>
          </a:xfrm>
        </p:spPr>
        <p:txBody>
          <a:bodyPr/>
          <a:lstStyle/>
          <a:p>
            <a:r>
              <a:rPr lang="ro-RO" noProof="0" dirty="0" smtClean="0"/>
              <a:t>Aplicații MPN</a:t>
            </a:r>
            <a:endParaRPr lang="ro-RO" noProof="0" dirty="0"/>
          </a:p>
        </p:txBody>
      </p:sp>
      <p:sp>
        <p:nvSpPr>
          <p:cNvPr id="5" name="Rectangle 3"/>
          <p:cNvSpPr txBox="1">
            <a:spLocks noChangeArrowheads="1"/>
          </p:cNvSpPr>
          <p:nvPr/>
        </p:nvSpPr>
        <p:spPr>
          <a:xfrm>
            <a:off x="1380391" y="1724178"/>
            <a:ext cx="10251831" cy="4278426"/>
          </a:xfrm>
          <a:prstGeom prst="rect">
            <a:avLst/>
          </a:prstGeom>
        </p:spPr>
        <p:txBody>
          <a:bodyPr/>
          <a:lstStyle>
            <a:lvl1pPr marL="342900" indent="-342900" algn="l" rtl="0" eaLnBrk="1" fontAlgn="base" hangingPunct="1">
              <a:spcBef>
                <a:spcPct val="20000"/>
              </a:spcBef>
              <a:spcAft>
                <a:spcPct val="0"/>
              </a:spcAft>
              <a:buBlip>
                <a:blip r:embed="rId3"/>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pPr marL="0" indent="0">
              <a:buNone/>
              <a:defRPr/>
            </a:pPr>
            <a:r>
              <a:rPr lang="ro-RO" sz="2400" dirty="0" smtClean="0"/>
              <a:t>Pistolul multifuncțional (MPN) extinde utilitatea unui sistem Cobra atunci când nu este necesară hidroperforarea sau presiunea înaltă:</a:t>
            </a:r>
          </a:p>
          <a:p>
            <a:pPr lvl="1">
              <a:lnSpc>
                <a:spcPct val="150000"/>
              </a:lnSpc>
              <a:defRPr/>
            </a:pPr>
            <a:endParaRPr lang="en-US" sz="2000" dirty="0" smtClean="0"/>
          </a:p>
          <a:p>
            <a:pPr lvl="1">
              <a:lnSpc>
                <a:spcPct val="150000"/>
              </a:lnSpc>
              <a:defRPr/>
            </a:pPr>
            <a:r>
              <a:rPr lang="ro-RO" sz="2000" dirty="0" smtClean="0"/>
              <a:t>Incendii auto</a:t>
            </a:r>
          </a:p>
          <a:p>
            <a:pPr lvl="1">
              <a:lnSpc>
                <a:spcPct val="150000"/>
              </a:lnSpc>
              <a:defRPr/>
            </a:pPr>
            <a:r>
              <a:rPr lang="ro-RO" sz="2000" dirty="0" smtClean="0"/>
              <a:t>Incendii exterioare</a:t>
            </a:r>
          </a:p>
          <a:p>
            <a:pPr lvl="1">
              <a:lnSpc>
                <a:spcPct val="150000"/>
              </a:lnSpc>
              <a:defRPr/>
            </a:pPr>
            <a:r>
              <a:rPr lang="ro-RO" sz="2000" dirty="0" smtClean="0"/>
              <a:t>Lichidarea incendiului</a:t>
            </a:r>
          </a:p>
          <a:p>
            <a:pPr lvl="1">
              <a:lnSpc>
                <a:spcPct val="150000"/>
              </a:lnSpc>
              <a:defRPr/>
            </a:pPr>
            <a:r>
              <a:rPr lang="ro-RO" sz="2000" dirty="0" smtClean="0"/>
              <a:t>Incendii de mici dimensiuni</a:t>
            </a:r>
          </a:p>
          <a:p>
            <a:pPr lvl="1">
              <a:lnSpc>
                <a:spcPct val="150000"/>
              </a:lnSpc>
              <a:defRPr/>
            </a:pPr>
            <a:r>
              <a:rPr lang="ro-RO" sz="2000" dirty="0" smtClean="0"/>
              <a:t>Decontaminare</a:t>
            </a:r>
          </a:p>
          <a:p>
            <a:pPr lvl="1">
              <a:lnSpc>
                <a:spcPct val="150000"/>
              </a:lnSpc>
              <a:defRPr/>
            </a:pPr>
            <a:r>
              <a:rPr lang="ro-RO" sz="2000" dirty="0" smtClean="0"/>
              <a:t>Atac cu spumă</a:t>
            </a:r>
          </a:p>
          <a:p>
            <a:pPr marL="0" indent="0">
              <a:buNone/>
              <a:defRPr/>
            </a:pPr>
            <a:endParaRPr lang="ro-RO" sz="2000" dirty="0"/>
          </a:p>
        </p:txBody>
      </p:sp>
      <p:sp>
        <p:nvSpPr>
          <p:cNvPr id="3" name="Slide Number Placeholder 2"/>
          <p:cNvSpPr>
            <a:spLocks noGrp="1"/>
          </p:cNvSpPr>
          <p:nvPr>
            <p:ph type="sldNum" sz="quarter" idx="12"/>
          </p:nvPr>
        </p:nvSpPr>
        <p:spPr/>
        <p:txBody>
          <a:bodyPr/>
          <a:lstStyle/>
          <a:p>
            <a:fld id="{4B7058F7-8547-4774-BA07-9BAF093FA1B1}" type="slidenum">
              <a:rPr lang="sv-SE" smtClean="0"/>
              <a:pPr/>
              <a:t>51</a:t>
            </a:fld>
            <a:endParaRPr lang="sv-SE"/>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61120" y="2635655"/>
            <a:ext cx="3035792" cy="1800582"/>
          </a:xfrm>
          <a:prstGeom prst="rect">
            <a:avLst/>
          </a:prstGeom>
        </p:spPr>
      </p:pic>
      <p:pic>
        <p:nvPicPr>
          <p:cNvPr id="6" name="Picture 5"/>
          <p:cNvPicPr>
            <a:picLocks noChangeAspect="1"/>
          </p:cNvPicPr>
          <p:nvPr/>
        </p:nvPicPr>
        <p:blipFill>
          <a:blip r:embed="rId5"/>
          <a:stretch>
            <a:fillRect/>
          </a:stretch>
        </p:blipFill>
        <p:spPr>
          <a:xfrm>
            <a:off x="5561120" y="4352289"/>
            <a:ext cx="3246460" cy="2017817"/>
          </a:xfrm>
          <a:prstGeom prst="rect">
            <a:avLst/>
          </a:prstGeom>
          <a:ln>
            <a:noFill/>
          </a:ln>
          <a:effectLst>
            <a:softEdge rad="112500"/>
          </a:effectLst>
        </p:spPr>
      </p:pic>
      <p:pic>
        <p:nvPicPr>
          <p:cNvPr id="7" name="Picture 6"/>
          <p:cNvPicPr>
            <a:picLocks noChangeAspect="1"/>
          </p:cNvPicPr>
          <p:nvPr/>
        </p:nvPicPr>
        <p:blipFill>
          <a:blip r:embed="rId6"/>
          <a:stretch>
            <a:fillRect/>
          </a:stretch>
        </p:blipFill>
        <p:spPr>
          <a:xfrm>
            <a:off x="8615326" y="4436237"/>
            <a:ext cx="3117475" cy="1910283"/>
          </a:xfrm>
          <a:prstGeom prst="rect">
            <a:avLst/>
          </a:prstGeom>
          <a:ln>
            <a:noFill/>
          </a:ln>
          <a:effectLst>
            <a:softEdge rad="112500"/>
          </a:effectLst>
        </p:spPr>
      </p:pic>
      <p:pic>
        <p:nvPicPr>
          <p:cNvPr id="8" name="Picture 7"/>
          <p:cNvPicPr>
            <a:picLocks noChangeAspect="1"/>
          </p:cNvPicPr>
          <p:nvPr/>
        </p:nvPicPr>
        <p:blipFill>
          <a:blip r:embed="rId7"/>
          <a:stretch>
            <a:fillRect/>
          </a:stretch>
        </p:blipFill>
        <p:spPr>
          <a:xfrm>
            <a:off x="8596912" y="2635655"/>
            <a:ext cx="3154304" cy="1963535"/>
          </a:xfrm>
          <a:prstGeom prst="rect">
            <a:avLst/>
          </a:prstGeom>
          <a:ln>
            <a:noFill/>
          </a:ln>
          <a:effectLst>
            <a:softEdge rad="112500"/>
          </a:effectLst>
        </p:spPr>
      </p:pic>
    </p:spTree>
    <p:extLst>
      <p:ext uri="{BB962C8B-B14F-4D97-AF65-F5344CB8AC3E}">
        <p14:creationId xmlns:p14="http://schemas.microsoft.com/office/powerpoint/2010/main" val="2914655818"/>
      </p:ext>
    </p:extLst>
  </p:cSld>
  <p:clrMapOvr>
    <a:masterClrMapping/>
  </p:clrMapOvr>
  <p:transition spd="slow">
    <p:cove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46285" y="-1"/>
            <a:ext cx="11145715" cy="1402673"/>
          </a:xfrm>
        </p:spPr>
        <p:txBody>
          <a:bodyPr/>
          <a:lstStyle/>
          <a:p>
            <a:r>
              <a:rPr lang="ro-RO" noProof="0" dirty="0" smtClean="0"/>
              <a:t>Detalii tehnice</a:t>
            </a:r>
            <a:endParaRPr lang="ro-RO" noProof="0" dirty="0"/>
          </a:p>
        </p:txBody>
      </p:sp>
      <p:sp>
        <p:nvSpPr>
          <p:cNvPr id="5" name="Rectangle 3"/>
          <p:cNvSpPr txBox="1">
            <a:spLocks noChangeArrowheads="1"/>
          </p:cNvSpPr>
          <p:nvPr/>
        </p:nvSpPr>
        <p:spPr>
          <a:xfrm>
            <a:off x="2928183" y="1619463"/>
            <a:ext cx="7381917" cy="4278426"/>
          </a:xfrm>
          <a:prstGeom prst="rect">
            <a:avLst/>
          </a:prstGeom>
        </p:spPr>
        <p:txBody>
          <a:bodyPr/>
          <a:lstStyle>
            <a:lvl1pPr marL="342900" indent="-342900" algn="l" rtl="0" eaLnBrk="1" fontAlgn="base" hangingPunct="1">
              <a:spcBef>
                <a:spcPct val="20000"/>
              </a:spcBef>
              <a:spcAft>
                <a:spcPct val="0"/>
              </a:spcAft>
              <a:buBlip>
                <a:blip r:embed="rId3"/>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pPr>
              <a:defRPr/>
            </a:pPr>
            <a:r>
              <a:rPr lang="ro-RO" sz="2400" dirty="0"/>
              <a:t>Acționat hidraulic, fără control radio</a:t>
            </a:r>
          </a:p>
          <a:p>
            <a:pPr>
              <a:defRPr/>
            </a:pPr>
            <a:r>
              <a:rPr lang="ro-RO" sz="2400" dirty="0"/>
              <a:t>Va fi atașat rapid la același furtun al sistemului Cobra</a:t>
            </a:r>
          </a:p>
          <a:p>
            <a:pPr>
              <a:defRPr/>
            </a:pPr>
            <a:r>
              <a:rPr lang="ro-RO" sz="2400" dirty="0"/>
              <a:t>Presiune la pompă </a:t>
            </a:r>
            <a:r>
              <a:rPr lang="en-US" sz="2400" dirty="0" smtClean="0"/>
              <a:t>8</a:t>
            </a:r>
            <a:r>
              <a:rPr lang="ro-RO" sz="2400" dirty="0" smtClean="0"/>
              <a:t>0 </a:t>
            </a:r>
            <a:r>
              <a:rPr lang="ro-RO" sz="2400" dirty="0"/>
              <a:t>bari, debit 58 l/min</a:t>
            </a:r>
          </a:p>
          <a:p>
            <a:pPr>
              <a:defRPr/>
            </a:pPr>
            <a:r>
              <a:rPr lang="ro-RO" sz="2400" dirty="0"/>
              <a:t>Presiune la duză 3-22 bari, după tipul pulverizării</a:t>
            </a:r>
          </a:p>
          <a:p>
            <a:pPr marL="0" indent="0">
              <a:buNone/>
              <a:defRPr/>
            </a:pPr>
            <a:r>
              <a:rPr lang="ro-RO" sz="2000" dirty="0"/>
              <a:t/>
            </a:r>
            <a:br>
              <a:rPr lang="ro-RO" sz="2000" dirty="0"/>
            </a:br>
            <a:endParaRPr lang="ro-RO" sz="2000" dirty="0"/>
          </a:p>
          <a:p>
            <a:pPr>
              <a:defRPr/>
            </a:pPr>
            <a:endParaRPr lang="ro-RO" sz="2400" dirty="0"/>
          </a:p>
        </p:txBody>
      </p:sp>
      <p:sp>
        <p:nvSpPr>
          <p:cNvPr id="3" name="Slide Number Placeholder 2"/>
          <p:cNvSpPr>
            <a:spLocks noGrp="1"/>
          </p:cNvSpPr>
          <p:nvPr>
            <p:ph type="sldNum" sz="quarter" idx="12"/>
          </p:nvPr>
        </p:nvSpPr>
        <p:spPr/>
        <p:txBody>
          <a:bodyPr/>
          <a:lstStyle/>
          <a:p>
            <a:fld id="{4B7058F7-8547-4774-BA07-9BAF093FA1B1}" type="slidenum">
              <a:rPr lang="sv-SE" smtClean="0"/>
              <a:pPr/>
              <a:t>52</a:t>
            </a:fld>
            <a:endParaRPr lang="sv-SE"/>
          </a:p>
        </p:txBody>
      </p:sp>
      <p:pic>
        <p:nvPicPr>
          <p:cNvPr id="6" name="Picture 5"/>
          <p:cNvPicPr>
            <a:picLocks noChangeAspect="1"/>
          </p:cNvPicPr>
          <p:nvPr/>
        </p:nvPicPr>
        <p:blipFill rotWithShape="1">
          <a:blip r:embed="rId4"/>
          <a:srcRect b="29286"/>
          <a:stretch/>
        </p:blipFill>
        <p:spPr>
          <a:xfrm>
            <a:off x="2370871" y="3445064"/>
            <a:ext cx="8496542" cy="3375749"/>
          </a:xfrm>
          <a:prstGeom prst="rect">
            <a:avLst/>
          </a:prstGeom>
          <a:ln>
            <a:noFill/>
          </a:ln>
          <a:effectLst>
            <a:softEdge rad="112500"/>
          </a:effectLst>
        </p:spPr>
      </p:pic>
    </p:spTree>
    <p:extLst>
      <p:ext uri="{BB962C8B-B14F-4D97-AF65-F5344CB8AC3E}">
        <p14:creationId xmlns:p14="http://schemas.microsoft.com/office/powerpoint/2010/main" val="88012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37492" y="0"/>
            <a:ext cx="11154508" cy="1402672"/>
          </a:xfrm>
        </p:spPr>
        <p:txBody>
          <a:bodyPr/>
          <a:lstStyle/>
          <a:p>
            <a:r>
              <a:rPr lang="ro-RO" noProof="0" dirty="0"/>
              <a:t>Model de pulverizare infinit variabil</a:t>
            </a:r>
          </a:p>
        </p:txBody>
      </p:sp>
      <p:sp>
        <p:nvSpPr>
          <p:cNvPr id="5" name="Rectangle 3"/>
          <p:cNvSpPr txBox="1">
            <a:spLocks noChangeArrowheads="1"/>
          </p:cNvSpPr>
          <p:nvPr/>
        </p:nvSpPr>
        <p:spPr>
          <a:xfrm>
            <a:off x="3615523" y="1657620"/>
            <a:ext cx="6806378" cy="3528758"/>
          </a:xfrm>
          <a:prstGeom prst="rect">
            <a:avLst/>
          </a:prstGeom>
        </p:spPr>
        <p:txBody>
          <a:bodyPr/>
          <a:lstStyle>
            <a:lvl1pPr marL="342900" indent="-342900" algn="l" rtl="0" eaLnBrk="1" fontAlgn="base" hangingPunct="1">
              <a:spcBef>
                <a:spcPct val="20000"/>
              </a:spcBef>
              <a:spcAft>
                <a:spcPct val="0"/>
              </a:spcAft>
              <a:buBlip>
                <a:blip r:embed="rId3"/>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pPr>
              <a:defRPr/>
            </a:pPr>
            <a:r>
              <a:rPr lang="ro-RO" dirty="0" smtClean="0"/>
              <a:t>Jet compact</a:t>
            </a:r>
          </a:p>
          <a:p>
            <a:pPr>
              <a:defRPr/>
            </a:pPr>
            <a:endParaRPr lang="ro-RO" sz="2400" dirty="0" smtClean="0"/>
          </a:p>
          <a:p>
            <a:pPr>
              <a:defRPr/>
            </a:pPr>
            <a:endParaRPr lang="ro-RO" sz="2400" dirty="0" smtClean="0"/>
          </a:p>
          <a:p>
            <a:pPr>
              <a:defRPr/>
            </a:pPr>
            <a:endParaRPr lang="ro-RO" sz="2400" dirty="0" smtClean="0"/>
          </a:p>
          <a:p>
            <a:pPr lvl="1">
              <a:defRPr/>
            </a:pPr>
            <a:endParaRPr lang="ro-RO" sz="2000" dirty="0" smtClean="0"/>
          </a:p>
          <a:p>
            <a:pPr lvl="1">
              <a:defRPr/>
            </a:pPr>
            <a:endParaRPr lang="ro-RO" sz="2000" dirty="0" smtClean="0"/>
          </a:p>
          <a:p>
            <a:pPr>
              <a:defRPr/>
            </a:pPr>
            <a:r>
              <a:rPr lang="ro-RO" dirty="0" smtClean="0"/>
              <a:t>Jet pulverizat conic, unghi mare de atac</a:t>
            </a:r>
            <a:r>
              <a:rPr lang="ro-RO" sz="2000" dirty="0" smtClean="0"/>
              <a:t/>
            </a:r>
            <a:br>
              <a:rPr lang="ro-RO" sz="2000" dirty="0" smtClean="0"/>
            </a:br>
            <a:endParaRPr lang="ro-RO" sz="2000" dirty="0" smtClean="0"/>
          </a:p>
          <a:p>
            <a:pPr>
              <a:defRPr/>
            </a:pPr>
            <a:endParaRPr lang="ro-RO" sz="2400" dirty="0"/>
          </a:p>
        </p:txBody>
      </p:sp>
      <p:sp>
        <p:nvSpPr>
          <p:cNvPr id="3" name="Slide Number Placeholder 2"/>
          <p:cNvSpPr>
            <a:spLocks noGrp="1"/>
          </p:cNvSpPr>
          <p:nvPr>
            <p:ph type="sldNum" sz="quarter" idx="12"/>
          </p:nvPr>
        </p:nvSpPr>
        <p:spPr/>
        <p:txBody>
          <a:bodyPr/>
          <a:lstStyle/>
          <a:p>
            <a:fld id="{4B7058F7-8547-4774-BA07-9BAF093FA1B1}" type="slidenum">
              <a:rPr lang="sv-SE" smtClean="0"/>
              <a:pPr/>
              <a:t>53</a:t>
            </a:fld>
            <a:endParaRPr lang="sv-SE"/>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492" y="2236365"/>
            <a:ext cx="5820508" cy="180201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5523" y="4835283"/>
            <a:ext cx="3026909" cy="1850189"/>
          </a:xfrm>
          <a:prstGeom prst="rect">
            <a:avLst/>
          </a:prstGeom>
        </p:spPr>
      </p:pic>
    </p:spTree>
    <p:extLst>
      <p:ext uri="{BB962C8B-B14F-4D97-AF65-F5344CB8AC3E}">
        <p14:creationId xmlns:p14="http://schemas.microsoft.com/office/powerpoint/2010/main" val="340353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37492" y="-1"/>
            <a:ext cx="11154508" cy="1402673"/>
          </a:xfrm>
        </p:spPr>
        <p:txBody>
          <a:bodyPr/>
          <a:lstStyle/>
          <a:p>
            <a:r>
              <a:rPr lang="ro-RO" noProof="0" dirty="0"/>
              <a:t>Adaptor spumă de medie înfoiere</a:t>
            </a:r>
          </a:p>
        </p:txBody>
      </p:sp>
      <p:sp>
        <p:nvSpPr>
          <p:cNvPr id="3" name="Slide Number Placeholder 2"/>
          <p:cNvSpPr>
            <a:spLocks noGrp="1"/>
          </p:cNvSpPr>
          <p:nvPr>
            <p:ph type="sldNum" sz="quarter" idx="12"/>
          </p:nvPr>
        </p:nvSpPr>
        <p:spPr/>
        <p:txBody>
          <a:bodyPr/>
          <a:lstStyle/>
          <a:p>
            <a:fld id="{4B7058F7-8547-4774-BA07-9BAF093FA1B1}" type="slidenum">
              <a:rPr lang="sv-SE" smtClean="0"/>
              <a:pPr/>
              <a:t>54</a:t>
            </a:fld>
            <a:endParaRPr lang="sv-SE"/>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985" y="1811216"/>
            <a:ext cx="5712731" cy="2236082"/>
          </a:xfrm>
          <a:prstGeom prst="rect">
            <a:avLst/>
          </a:prstGeom>
        </p:spPr>
      </p:pic>
      <p:pic>
        <p:nvPicPr>
          <p:cNvPr id="6" name="Picture 5"/>
          <p:cNvPicPr>
            <a:picLocks noChangeAspect="1"/>
          </p:cNvPicPr>
          <p:nvPr/>
        </p:nvPicPr>
        <p:blipFill>
          <a:blip r:embed="rId4"/>
          <a:stretch>
            <a:fillRect/>
          </a:stretch>
        </p:blipFill>
        <p:spPr>
          <a:xfrm>
            <a:off x="6049108" y="3231744"/>
            <a:ext cx="5518639" cy="3470682"/>
          </a:xfrm>
          <a:prstGeom prst="rect">
            <a:avLst/>
          </a:prstGeom>
          <a:ln>
            <a:noFill/>
          </a:ln>
          <a:effectLst>
            <a:softEdge rad="112500"/>
          </a:effectLst>
        </p:spPr>
      </p:pic>
    </p:spTree>
    <p:extLst>
      <p:ext uri="{BB962C8B-B14F-4D97-AF65-F5344CB8AC3E}">
        <p14:creationId xmlns:p14="http://schemas.microsoft.com/office/powerpoint/2010/main" val="284762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Camera cu termoviziune</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55</a:t>
            </a:fld>
            <a:endParaRPr lang="sv-SE"/>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975" y="2095500"/>
            <a:ext cx="6505575" cy="4762500"/>
          </a:xfrm>
          <a:prstGeom prst="rect">
            <a:avLst/>
          </a:prstGeom>
        </p:spPr>
      </p:pic>
    </p:spTree>
    <p:extLst>
      <p:ext uri="{BB962C8B-B14F-4D97-AF65-F5344CB8AC3E}">
        <p14:creationId xmlns:p14="http://schemas.microsoft.com/office/powerpoint/2010/main" val="12492944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Cameră cu termoviziune ISG Infrasys X380</a:t>
            </a:r>
            <a:endParaRPr lang="ro-RO"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56</a:t>
            </a:fld>
            <a:endParaRPr lang="sv-SE"/>
          </a:p>
        </p:txBody>
      </p:sp>
      <p:sp>
        <p:nvSpPr>
          <p:cNvPr id="4" name="TextBox 3"/>
          <p:cNvSpPr txBox="1"/>
          <p:nvPr/>
        </p:nvSpPr>
        <p:spPr>
          <a:xfrm>
            <a:off x="3189963" y="1903956"/>
            <a:ext cx="184731" cy="369332"/>
          </a:xfrm>
          <a:prstGeom prst="rect">
            <a:avLst/>
          </a:prstGeom>
          <a:noFill/>
        </p:spPr>
        <p:txBody>
          <a:bodyPr wrap="none" rtlCol="0">
            <a:spAutoFit/>
          </a:bodyPr>
          <a:lstStyle/>
          <a:p>
            <a:endParaRPr lang="ro-RO" dirty="0"/>
          </a:p>
        </p:txBody>
      </p:sp>
      <p:sp>
        <p:nvSpPr>
          <p:cNvPr id="6" name="Rectangle 3"/>
          <p:cNvSpPr txBox="1">
            <a:spLocks noChangeArrowheads="1"/>
          </p:cNvSpPr>
          <p:nvPr/>
        </p:nvSpPr>
        <p:spPr>
          <a:xfrm>
            <a:off x="1186963" y="1551018"/>
            <a:ext cx="8590084" cy="4953840"/>
          </a:xfrm>
          <a:prstGeom prst="rect">
            <a:avLst/>
          </a:prstGeom>
        </p:spPr>
        <p:txBody>
          <a:bodyPr/>
          <a:lstStyle>
            <a:lvl1pPr marL="342900" indent="-342900" algn="l" rtl="0" eaLnBrk="1" fontAlgn="base" hangingPunct="1">
              <a:spcBef>
                <a:spcPct val="20000"/>
              </a:spcBef>
              <a:spcAft>
                <a:spcPct val="0"/>
              </a:spcAft>
              <a:buBlip>
                <a:blip r:embed="rId3"/>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endParaRPr lang="ro-RO" kern="0" dirty="0" smtClean="0"/>
          </a:p>
          <a:p>
            <a:endParaRPr lang="ro-RO" kern="0" dirty="0" smtClean="0"/>
          </a:p>
          <a:p>
            <a:endParaRPr lang="ro-RO" sz="2400" kern="0" dirty="0" smtClean="0"/>
          </a:p>
          <a:p>
            <a:r>
              <a:rPr lang="ro-RO" sz="2400" kern="0" dirty="0" smtClean="0"/>
              <a:t>Cea mai înaltă rezoluție: </a:t>
            </a:r>
            <a:r>
              <a:rPr lang="ro-RO" sz="2400" b="1" kern="0" dirty="0" smtClean="0"/>
              <a:t>384x288</a:t>
            </a:r>
            <a:r>
              <a:rPr lang="ro-RO" sz="2400" kern="0" dirty="0" smtClean="0"/>
              <a:t>, 50 Hz</a:t>
            </a:r>
            <a:endParaRPr lang="ro-RO" sz="2400" b="1" kern="0" dirty="0" smtClean="0"/>
          </a:p>
          <a:p>
            <a:r>
              <a:rPr lang="ro-RO" sz="2400" b="1" kern="0" dirty="0" smtClean="0"/>
              <a:t>Reprezentare dinamică </a:t>
            </a:r>
            <a:r>
              <a:rPr lang="ro-RO" sz="2400" kern="0" dirty="0" smtClean="0"/>
              <a:t>a culorilor în 3 pași, automată</a:t>
            </a:r>
            <a:endParaRPr lang="ro-RO" sz="2400" b="1" kern="0" dirty="0" smtClean="0"/>
          </a:p>
          <a:p>
            <a:r>
              <a:rPr lang="ro-RO" sz="2400" b="1" kern="0" dirty="0" smtClean="0"/>
              <a:t>Focalizare inteligentă </a:t>
            </a:r>
            <a:r>
              <a:rPr lang="ro-RO" sz="2400" kern="0" dirty="0" smtClean="0"/>
              <a:t>în funcție de orientare și temperaturi</a:t>
            </a:r>
          </a:p>
          <a:p>
            <a:r>
              <a:rPr lang="ro-RO" sz="2400" b="1" kern="0" dirty="0" smtClean="0"/>
              <a:t>Hot/</a:t>
            </a:r>
            <a:r>
              <a:rPr lang="ro-RO" sz="2400" b="1" kern="0" dirty="0" err="1" smtClean="0"/>
              <a:t>Cold</a:t>
            </a:r>
            <a:r>
              <a:rPr lang="ro-RO" sz="2400" b="1" kern="0" dirty="0" smtClean="0"/>
              <a:t> Spot </a:t>
            </a:r>
            <a:r>
              <a:rPr lang="ro-RO" sz="2400" b="1" kern="0" dirty="0" err="1" smtClean="0"/>
              <a:t>Tracker</a:t>
            </a:r>
            <a:r>
              <a:rPr lang="ro-RO" sz="2400" kern="0" dirty="0" smtClean="0"/>
              <a:t>: monitorizare ardere, focar ascuns</a:t>
            </a:r>
            <a:r>
              <a:rPr lang="ro-RO" sz="2400" b="1" kern="0" dirty="0" smtClean="0"/>
              <a:t> </a:t>
            </a:r>
          </a:p>
          <a:p>
            <a:r>
              <a:rPr lang="ro-RO" sz="2400" b="1" kern="0" dirty="0" smtClean="0"/>
              <a:t>Fără meniuri și opțiuni</a:t>
            </a:r>
            <a:r>
              <a:rPr lang="ro-RO" sz="2400" kern="0" dirty="0" smtClean="0"/>
              <a:t>: imaginea este mereu optimă fără a </a:t>
            </a:r>
            <a:r>
              <a:rPr lang="en-US" sz="2400" kern="0" dirty="0" err="1" smtClean="0"/>
              <a:t>necesita</a:t>
            </a:r>
            <a:r>
              <a:rPr lang="ro-RO" sz="2400" kern="0" dirty="0" smtClean="0"/>
              <a:t> schimbarea manuală a modului de afișare                   (foc, persoane, căutare, exterior, interior etc.)</a:t>
            </a:r>
          </a:p>
          <a:p>
            <a:r>
              <a:rPr lang="ro-RO" sz="2400" kern="0" dirty="0" smtClean="0"/>
              <a:t>Servantul se poate concentra pe alte aspecte ale intervenției</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3998" y="1738357"/>
            <a:ext cx="3768589" cy="92340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8819" y="1738357"/>
            <a:ext cx="2199612" cy="1292473"/>
          </a:xfrm>
          <a:prstGeom prst="rect">
            <a:avLst/>
          </a:prstGeom>
        </p:spPr>
      </p:pic>
      <p:pic>
        <p:nvPicPr>
          <p:cNvPr id="1026" name="Picture 2" descr="http://d163axztg8am2h.cloudfront.net/static/img/24/46/769ab47fcfb40d1b6d45cee0c11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1510" y="1794585"/>
            <a:ext cx="3747927" cy="8618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531912" y="2778064"/>
            <a:ext cx="2338754" cy="3726794"/>
          </a:xfrm>
          <a:prstGeom prst="rect">
            <a:avLst/>
          </a:prstGeom>
          <a:ln>
            <a:noFill/>
          </a:ln>
          <a:effectLst>
            <a:softEdge rad="112500"/>
          </a:effectLst>
        </p:spPr>
      </p:pic>
    </p:spTree>
    <p:extLst>
      <p:ext uri="{BB962C8B-B14F-4D97-AF65-F5344CB8AC3E}">
        <p14:creationId xmlns:p14="http://schemas.microsoft.com/office/powerpoint/2010/main" val="711947019"/>
      </p:ext>
    </p:extLst>
  </p:cSld>
  <p:clrMapOvr>
    <a:masterClrMapping/>
  </p:clrMapOvr>
  <p:transition spd="slow">
    <p:cov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Cameră cu termoviziune ISG Infrasys X380</a:t>
            </a:r>
            <a:endParaRPr lang="ro-RO"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57</a:t>
            </a:fld>
            <a:endParaRPr lang="sv-SE"/>
          </a:p>
        </p:txBody>
      </p:sp>
      <p:sp>
        <p:nvSpPr>
          <p:cNvPr id="4" name="TextBox 3"/>
          <p:cNvSpPr txBox="1"/>
          <p:nvPr/>
        </p:nvSpPr>
        <p:spPr>
          <a:xfrm>
            <a:off x="3189963" y="1903956"/>
            <a:ext cx="184731" cy="369332"/>
          </a:xfrm>
          <a:prstGeom prst="rect">
            <a:avLst/>
          </a:prstGeom>
          <a:noFill/>
        </p:spPr>
        <p:txBody>
          <a:bodyPr wrap="none" rtlCol="0">
            <a:spAutoFit/>
          </a:bodyPr>
          <a:lstStyle/>
          <a:p>
            <a:endParaRPr lang="ro-RO" dirty="0"/>
          </a:p>
        </p:txBody>
      </p:sp>
      <p:sp>
        <p:nvSpPr>
          <p:cNvPr id="6" name="Rectangle 3"/>
          <p:cNvSpPr txBox="1">
            <a:spLocks noChangeArrowheads="1"/>
          </p:cNvSpPr>
          <p:nvPr/>
        </p:nvSpPr>
        <p:spPr>
          <a:xfrm>
            <a:off x="1414358" y="1712118"/>
            <a:ext cx="8281733" cy="4644719"/>
          </a:xfrm>
          <a:prstGeom prst="rect">
            <a:avLst/>
          </a:prstGeom>
        </p:spPr>
        <p:txBody>
          <a:bodyPr/>
          <a:lstStyle>
            <a:lvl1pPr marL="342900" indent="-342900" algn="l" rtl="0" eaLnBrk="1" fontAlgn="base" hangingPunct="1">
              <a:spcBef>
                <a:spcPct val="20000"/>
              </a:spcBef>
              <a:spcAft>
                <a:spcPct val="0"/>
              </a:spcAft>
              <a:buBlip>
                <a:blip r:embed="rId3"/>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r>
              <a:rPr lang="ro-RO" kern="0" dirty="0" smtClean="0"/>
              <a:t>Gamă dinamică: de la </a:t>
            </a:r>
            <a:r>
              <a:rPr lang="ro-RO" b="1" kern="0" dirty="0" smtClean="0"/>
              <a:t>-40°C la 1100°C</a:t>
            </a:r>
          </a:p>
          <a:p>
            <a:r>
              <a:rPr lang="ro-RO" kern="0" dirty="0" smtClean="0"/>
              <a:t>Indicator </a:t>
            </a:r>
            <a:r>
              <a:rPr lang="ro-RO" b="1" kern="0" dirty="0" smtClean="0"/>
              <a:t>laser</a:t>
            </a:r>
          </a:p>
          <a:p>
            <a:r>
              <a:rPr lang="ro-RO" kern="0" dirty="0" smtClean="0"/>
              <a:t>Ecran LCD de </a:t>
            </a:r>
            <a:r>
              <a:rPr lang="ro-RO" b="1" kern="0" dirty="0" smtClean="0"/>
              <a:t>3,5”</a:t>
            </a:r>
          </a:p>
          <a:p>
            <a:r>
              <a:rPr lang="ro-RO" b="1" kern="0" dirty="0" err="1" smtClean="0"/>
              <a:t>Zoom</a:t>
            </a:r>
            <a:r>
              <a:rPr lang="ro-RO" kern="0" dirty="0" smtClean="0"/>
              <a:t> 2x / 4x</a:t>
            </a:r>
          </a:p>
          <a:p>
            <a:r>
              <a:rPr lang="ro-RO" kern="0" dirty="0" smtClean="0"/>
              <a:t>Dimensiuni reduse, 950g</a:t>
            </a:r>
          </a:p>
          <a:p>
            <a:r>
              <a:rPr lang="ro-RO" b="1" kern="0" dirty="0" smtClean="0"/>
              <a:t>3-4 ore </a:t>
            </a:r>
            <a:r>
              <a:rPr lang="ro-RO" kern="0" dirty="0" smtClean="0"/>
              <a:t>autonomie / acumulator</a:t>
            </a:r>
          </a:p>
          <a:p>
            <a:r>
              <a:rPr lang="ro-RO" kern="0" dirty="0" smtClean="0"/>
              <a:t>Livrată cu doi acumulatori</a:t>
            </a:r>
          </a:p>
          <a:p>
            <a:r>
              <a:rPr lang="ro-RO" b="1" kern="0" dirty="0" smtClean="0"/>
              <a:t>Încărcător </a:t>
            </a:r>
            <a:r>
              <a:rPr lang="ro-RO" kern="0" dirty="0" smtClean="0"/>
              <a:t>pentru autospecială</a:t>
            </a:r>
          </a:p>
          <a:p>
            <a:r>
              <a:rPr lang="ro-RO" kern="0" dirty="0" smtClean="0"/>
              <a:t>Avertizare lipsă cameră la plecare (opțiune)</a:t>
            </a:r>
            <a:endParaRPr lang="ro-RO" kern="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0582" y="1634184"/>
            <a:ext cx="3239301" cy="2437727"/>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0583" y="3957512"/>
            <a:ext cx="3239301" cy="2513725"/>
          </a:xfrm>
          <a:prstGeom prst="rect">
            <a:avLst/>
          </a:prstGeom>
          <a:ln>
            <a:noFill/>
          </a:ln>
          <a:effectLst>
            <a:softEdge rad="112500"/>
          </a:effectLst>
        </p:spPr>
      </p:pic>
    </p:spTree>
    <p:extLst>
      <p:ext uri="{BB962C8B-B14F-4D97-AF65-F5344CB8AC3E}">
        <p14:creationId xmlns:p14="http://schemas.microsoft.com/office/powerpoint/2010/main" val="404879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Cameră</a:t>
            </a:r>
            <a:r>
              <a:rPr lang="ro-RO" dirty="0" smtClean="0"/>
              <a:t> cu termoviziune</a:t>
            </a:r>
            <a:r>
              <a:rPr lang="ro-RO" noProof="0" dirty="0" smtClean="0"/>
              <a:t> ISG Infrasys X380</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58</a:t>
            </a:fld>
            <a:endParaRPr lang="sv-SE"/>
          </a:p>
        </p:txBody>
      </p:sp>
      <p:sp>
        <p:nvSpPr>
          <p:cNvPr id="4" name="TextBox 3"/>
          <p:cNvSpPr txBox="1"/>
          <p:nvPr/>
        </p:nvSpPr>
        <p:spPr>
          <a:xfrm>
            <a:off x="3189963" y="1903956"/>
            <a:ext cx="184731" cy="369332"/>
          </a:xfrm>
          <a:prstGeom prst="rect">
            <a:avLst/>
          </a:prstGeom>
          <a:noFill/>
        </p:spPr>
        <p:txBody>
          <a:bodyPr wrap="none" rtlCol="0">
            <a:spAutoFit/>
          </a:bodyPr>
          <a:lstStyle/>
          <a:p>
            <a:endParaRPr lang="ro-RO" dirty="0"/>
          </a:p>
        </p:txBody>
      </p:sp>
      <p:sp>
        <p:nvSpPr>
          <p:cNvPr id="6" name="Rectangle 3"/>
          <p:cNvSpPr txBox="1">
            <a:spLocks noChangeArrowheads="1"/>
          </p:cNvSpPr>
          <p:nvPr/>
        </p:nvSpPr>
        <p:spPr>
          <a:xfrm>
            <a:off x="1161090" y="2791862"/>
            <a:ext cx="3505194" cy="3296273"/>
          </a:xfrm>
          <a:prstGeom prst="rect">
            <a:avLst/>
          </a:prstGeom>
        </p:spPr>
        <p:txBody>
          <a:bodyPr/>
          <a:lstStyle>
            <a:lvl1pPr marL="342900" indent="-342900" algn="l" rtl="0" eaLnBrk="1" fontAlgn="base" hangingPunct="1">
              <a:spcBef>
                <a:spcPct val="20000"/>
              </a:spcBef>
              <a:spcAft>
                <a:spcPct val="0"/>
              </a:spcAft>
              <a:buBlip>
                <a:blip r:embed="rId2"/>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r>
              <a:rPr lang="ro-RO" sz="2400" b="1" kern="0" dirty="0" smtClean="0"/>
              <a:t>3 butoane</a:t>
            </a:r>
            <a:endParaRPr lang="ro-RO" sz="2400" b="1" kern="0" dirty="0"/>
          </a:p>
          <a:p>
            <a:pPr marL="447675" lvl="1">
              <a:tabLst>
                <a:tab pos="447675" algn="l"/>
              </a:tabLst>
            </a:pPr>
            <a:r>
              <a:rPr lang="ro-RO" sz="2000" kern="0" dirty="0"/>
              <a:t>Hot/</a:t>
            </a:r>
            <a:r>
              <a:rPr lang="ro-RO" sz="2000" kern="0" dirty="0" err="1"/>
              <a:t>Cold</a:t>
            </a:r>
            <a:r>
              <a:rPr lang="ro-RO" sz="2000" kern="0" dirty="0"/>
              <a:t> Spot </a:t>
            </a:r>
            <a:r>
              <a:rPr lang="ro-RO" sz="2000" kern="0" dirty="0" err="1" smtClean="0"/>
              <a:t>Tracker</a:t>
            </a:r>
            <a:r>
              <a:rPr lang="ro-RO" sz="2000" kern="0" dirty="0" smtClean="0"/>
              <a:t> </a:t>
            </a:r>
            <a:endParaRPr lang="en-US" sz="2000" kern="0" dirty="0" smtClean="0"/>
          </a:p>
          <a:p>
            <a:pPr marL="447675" lvl="1">
              <a:tabLst>
                <a:tab pos="447675" algn="l"/>
              </a:tabLst>
            </a:pPr>
            <a:r>
              <a:rPr lang="ro-RO" sz="2000" kern="0" dirty="0" smtClean="0"/>
              <a:t>On/Off</a:t>
            </a:r>
            <a:endParaRPr lang="en-US" sz="2000" kern="0" dirty="0" smtClean="0"/>
          </a:p>
          <a:p>
            <a:pPr marL="447675" lvl="1">
              <a:tabLst>
                <a:tab pos="447675" algn="l"/>
              </a:tabLst>
            </a:pPr>
            <a:r>
              <a:rPr lang="ro-RO" sz="2000" kern="0" dirty="0" err="1" smtClean="0"/>
              <a:t>Zoom</a:t>
            </a:r>
            <a:r>
              <a:rPr lang="en-US" sz="2000" kern="0" dirty="0" smtClean="0"/>
              <a:t> 2x / 4x</a:t>
            </a:r>
            <a:endParaRPr lang="ro-RO" sz="2000" kern="0" dirty="0"/>
          </a:p>
          <a:p>
            <a:pPr marL="447675" lvl="1">
              <a:tabLst>
                <a:tab pos="447675" algn="l"/>
              </a:tabLst>
            </a:pPr>
            <a:r>
              <a:rPr lang="ro-RO" sz="2000" kern="0" dirty="0"/>
              <a:t>Înregistrare video permanentă (4 ore</a:t>
            </a:r>
            <a:r>
              <a:rPr lang="ro-RO" sz="2000" kern="0" dirty="0" smtClean="0"/>
              <a:t>)</a:t>
            </a:r>
            <a:endParaRPr lang="ro-RO" sz="2000" kern="0" dirty="0"/>
          </a:p>
        </p:txBody>
      </p:sp>
      <p:sp>
        <p:nvSpPr>
          <p:cNvPr id="8" name="Rectangle 3"/>
          <p:cNvSpPr txBox="1">
            <a:spLocks noChangeArrowheads="1"/>
          </p:cNvSpPr>
          <p:nvPr/>
        </p:nvSpPr>
        <p:spPr>
          <a:xfrm>
            <a:off x="6630351" y="2595744"/>
            <a:ext cx="2971573" cy="3286441"/>
          </a:xfrm>
          <a:prstGeom prst="rect">
            <a:avLst/>
          </a:prstGeom>
        </p:spPr>
        <p:txBody>
          <a:bodyPr/>
          <a:lstStyle>
            <a:lvl1pPr marL="342900" indent="-342900" algn="l" rtl="0" eaLnBrk="1" fontAlgn="base" hangingPunct="1">
              <a:spcBef>
                <a:spcPct val="20000"/>
              </a:spcBef>
              <a:spcAft>
                <a:spcPct val="0"/>
              </a:spcAft>
              <a:buBlip>
                <a:blip r:embed="rId2"/>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r>
              <a:rPr lang="ro-RO" sz="2400" b="1" kern="0" dirty="0" smtClean="0"/>
              <a:t>5 butoane</a:t>
            </a:r>
          </a:p>
          <a:p>
            <a:pPr marL="447675" lvl="1">
              <a:tabLst>
                <a:tab pos="447675" algn="l"/>
              </a:tabLst>
            </a:pPr>
            <a:r>
              <a:rPr lang="ro-RO" sz="2000" kern="0" dirty="0" smtClean="0"/>
              <a:t>Hot/</a:t>
            </a:r>
            <a:r>
              <a:rPr lang="ro-RO" sz="2000" kern="0" dirty="0" err="1" smtClean="0"/>
              <a:t>Cold</a:t>
            </a:r>
            <a:r>
              <a:rPr lang="ro-RO" sz="2000" kern="0" dirty="0" smtClean="0"/>
              <a:t> Spot </a:t>
            </a:r>
            <a:r>
              <a:rPr lang="ro-RO" sz="2000" kern="0" dirty="0" err="1" smtClean="0"/>
              <a:t>Tracker</a:t>
            </a:r>
            <a:endParaRPr lang="ro-RO" sz="2000" kern="0" dirty="0" smtClean="0"/>
          </a:p>
          <a:p>
            <a:pPr marL="447675" lvl="1">
              <a:tabLst>
                <a:tab pos="447675" algn="l"/>
              </a:tabLst>
            </a:pPr>
            <a:r>
              <a:rPr lang="ro-RO" sz="2000" kern="0" dirty="0" smtClean="0"/>
              <a:t>Stop cadru</a:t>
            </a:r>
          </a:p>
          <a:p>
            <a:pPr marL="447675" lvl="1">
              <a:tabLst>
                <a:tab pos="447675" algn="l"/>
              </a:tabLst>
            </a:pPr>
            <a:r>
              <a:rPr lang="ro-RO" sz="2000" kern="0" dirty="0" smtClean="0"/>
              <a:t>On/Off</a:t>
            </a:r>
          </a:p>
          <a:p>
            <a:pPr marL="447675" lvl="1">
              <a:tabLst>
                <a:tab pos="447675" algn="l"/>
              </a:tabLst>
            </a:pPr>
            <a:r>
              <a:rPr lang="ro-RO" sz="2000" kern="0" dirty="0" err="1" smtClean="0"/>
              <a:t>Zoom</a:t>
            </a:r>
            <a:r>
              <a:rPr lang="ro-RO" sz="2000" kern="0" dirty="0" smtClean="0"/>
              <a:t> 2x / 4x</a:t>
            </a:r>
          </a:p>
          <a:p>
            <a:pPr marL="447675" lvl="1">
              <a:tabLst>
                <a:tab pos="447675" algn="l"/>
              </a:tabLst>
            </a:pPr>
            <a:r>
              <a:rPr lang="ro-RO" sz="2000" kern="0" dirty="0" smtClean="0"/>
              <a:t>Fotografiere sau înregistrare video la comandă</a:t>
            </a:r>
            <a:endParaRPr lang="ro-RO" kern="0" dirty="0"/>
          </a:p>
        </p:txBody>
      </p:sp>
      <p:sp>
        <p:nvSpPr>
          <p:cNvPr id="9" name="Rectangle 3"/>
          <p:cNvSpPr txBox="1">
            <a:spLocks noChangeArrowheads="1"/>
          </p:cNvSpPr>
          <p:nvPr/>
        </p:nvSpPr>
        <p:spPr>
          <a:xfrm>
            <a:off x="1985679" y="1555076"/>
            <a:ext cx="9264162" cy="440337"/>
          </a:xfrm>
          <a:prstGeom prst="rect">
            <a:avLst/>
          </a:prstGeom>
        </p:spPr>
        <p:txBody>
          <a:bodyPr/>
          <a:lstStyle>
            <a:lvl1pPr marL="342900" indent="-342900" algn="l" rtl="0" eaLnBrk="1" fontAlgn="base" hangingPunct="1">
              <a:spcBef>
                <a:spcPct val="20000"/>
              </a:spcBef>
              <a:spcAft>
                <a:spcPct val="0"/>
              </a:spcAft>
              <a:buBlip>
                <a:blip r:embed="rId2"/>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pPr marL="0" indent="0">
              <a:buNone/>
            </a:pPr>
            <a:r>
              <a:rPr lang="ro-RO" kern="0" dirty="0" smtClean="0"/>
              <a:t>Două versiuni cu specificații similare și următoarele diferențe:</a:t>
            </a:r>
            <a:endParaRPr lang="ro-RO" kern="0" dirty="0"/>
          </a:p>
        </p:txBody>
      </p:sp>
      <p:pic>
        <p:nvPicPr>
          <p:cNvPr id="10" name="Picture 9"/>
          <p:cNvPicPr>
            <a:picLocks noChangeAspect="1"/>
          </p:cNvPicPr>
          <p:nvPr/>
        </p:nvPicPr>
        <p:blipFill rotWithShape="1">
          <a:blip r:embed="rId3"/>
          <a:srcRect l="14126" t="2550" r="14677"/>
          <a:stretch/>
        </p:blipFill>
        <p:spPr>
          <a:xfrm>
            <a:off x="4232669" y="2245716"/>
            <a:ext cx="2087592" cy="3842419"/>
          </a:xfrm>
          <a:prstGeom prst="rect">
            <a:avLst/>
          </a:prstGeom>
        </p:spPr>
      </p:pic>
      <p:pic>
        <p:nvPicPr>
          <p:cNvPr id="11" name="Picture 10"/>
          <p:cNvPicPr>
            <a:picLocks noChangeAspect="1"/>
          </p:cNvPicPr>
          <p:nvPr/>
        </p:nvPicPr>
        <p:blipFill rotWithShape="1">
          <a:blip r:embed="rId4"/>
          <a:srcRect l="17928" t="6281" r="14844"/>
          <a:stretch/>
        </p:blipFill>
        <p:spPr>
          <a:xfrm>
            <a:off x="9563310" y="2248658"/>
            <a:ext cx="2070340" cy="3893889"/>
          </a:xfrm>
          <a:prstGeom prst="rect">
            <a:avLst/>
          </a:prstGeom>
        </p:spPr>
      </p:pic>
    </p:spTree>
    <p:extLst>
      <p:ext uri="{BB962C8B-B14F-4D97-AF65-F5344CB8AC3E}">
        <p14:creationId xmlns:p14="http://schemas.microsoft.com/office/powerpoint/2010/main" val="39973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Cameră cu termoviziune ISG Infrasys X380</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59</a:t>
            </a:fld>
            <a:endParaRPr lang="sv-SE"/>
          </a:p>
        </p:txBody>
      </p:sp>
      <p:sp>
        <p:nvSpPr>
          <p:cNvPr id="4" name="TextBox 3"/>
          <p:cNvSpPr txBox="1"/>
          <p:nvPr/>
        </p:nvSpPr>
        <p:spPr>
          <a:xfrm>
            <a:off x="3189963" y="1903956"/>
            <a:ext cx="184731" cy="369332"/>
          </a:xfrm>
          <a:prstGeom prst="rect">
            <a:avLst/>
          </a:prstGeom>
          <a:noFill/>
        </p:spPr>
        <p:txBody>
          <a:bodyPr wrap="none" rtlCol="0">
            <a:spAutoFit/>
          </a:bodyPr>
          <a:lstStyle/>
          <a:p>
            <a:endParaRPr lang="ro-RO"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2129" y="1586326"/>
            <a:ext cx="6731262" cy="50484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2655062"/>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8709" y="3749040"/>
            <a:ext cx="7343456" cy="2953385"/>
          </a:xfrm>
          <a:prstGeom prst="rect">
            <a:avLst/>
          </a:prstGeom>
          <a:ln>
            <a:noFill/>
          </a:ln>
          <a:effectLst>
            <a:softEdge rad="112500"/>
          </a:effectLst>
        </p:spPr>
      </p:pic>
      <p:sp>
        <p:nvSpPr>
          <p:cNvPr id="6" name="Title 5"/>
          <p:cNvSpPr>
            <a:spLocks noGrp="1"/>
          </p:cNvSpPr>
          <p:nvPr>
            <p:ph type="title"/>
          </p:nvPr>
        </p:nvSpPr>
        <p:spPr/>
        <p:txBody>
          <a:bodyPr/>
          <a:lstStyle/>
          <a:p>
            <a:r>
              <a:rPr lang="ro-RO" noProof="0" dirty="0"/>
              <a:t>Metoda Cobra</a:t>
            </a:r>
          </a:p>
        </p:txBody>
      </p:sp>
      <p:sp>
        <p:nvSpPr>
          <p:cNvPr id="4" name="Slide Number Placeholder 3"/>
          <p:cNvSpPr>
            <a:spLocks noGrp="1"/>
          </p:cNvSpPr>
          <p:nvPr>
            <p:ph type="sldNum" sz="quarter" idx="12"/>
          </p:nvPr>
        </p:nvSpPr>
        <p:spPr/>
        <p:txBody>
          <a:bodyPr/>
          <a:lstStyle/>
          <a:p>
            <a:fld id="{F1ACBA6C-8D1B-4DA9-BA72-CB6242230B49}" type="slidenum">
              <a:rPr lang="sv-SE" smtClean="0"/>
              <a:pPr/>
              <a:t>6</a:t>
            </a:fld>
            <a:endParaRPr lang="sv-SE"/>
          </a:p>
        </p:txBody>
      </p:sp>
      <p:sp>
        <p:nvSpPr>
          <p:cNvPr id="7" name="Content Placeholder 2"/>
          <p:cNvSpPr txBox="1">
            <a:spLocks/>
          </p:cNvSpPr>
          <p:nvPr/>
        </p:nvSpPr>
        <p:spPr>
          <a:xfrm>
            <a:off x="1380760" y="1656477"/>
            <a:ext cx="7699375" cy="3324638"/>
          </a:xfrm>
          <a:prstGeom prst="rect">
            <a:avLst/>
          </a:prstGeom>
        </p:spPr>
        <p:txBody>
          <a:bodyPr/>
          <a:lstStyle>
            <a:lvl1pPr marL="342900" indent="-342900" algn="l" rtl="0" eaLnBrk="1" fontAlgn="base" hangingPunct="1">
              <a:spcBef>
                <a:spcPct val="20000"/>
              </a:spcBef>
              <a:spcAft>
                <a:spcPct val="0"/>
              </a:spcAft>
              <a:buBlip>
                <a:blip r:embed="rId4"/>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pPr marL="0" indent="0">
              <a:lnSpc>
                <a:spcPct val="90000"/>
              </a:lnSpc>
              <a:buNone/>
            </a:pPr>
            <a:r>
              <a:rPr lang="ro-RO" sz="2400" b="1" kern="0" dirty="0" smtClean="0"/>
              <a:t>Strategie combinată</a:t>
            </a:r>
          </a:p>
          <a:p>
            <a:pPr>
              <a:lnSpc>
                <a:spcPct val="90000"/>
              </a:lnSpc>
            </a:pPr>
            <a:r>
              <a:rPr lang="ro-RO" sz="2400" kern="0" dirty="0" smtClean="0"/>
              <a:t>stingător de ultra înaltă presiune și hidroperforare</a:t>
            </a:r>
          </a:p>
          <a:p>
            <a:pPr>
              <a:lnSpc>
                <a:spcPct val="90000"/>
              </a:lnSpc>
            </a:pPr>
            <a:r>
              <a:rPr lang="ro-RO" sz="2400" kern="0" dirty="0" smtClean="0"/>
              <a:t>pistol cu jet variabil / țeavă de refulare</a:t>
            </a:r>
          </a:p>
          <a:p>
            <a:pPr>
              <a:lnSpc>
                <a:spcPct val="90000"/>
              </a:lnSpc>
            </a:pPr>
            <a:r>
              <a:rPr lang="ro-RO" sz="2400" kern="0" dirty="0" smtClean="0"/>
              <a:t>cameră cu termoviziune</a:t>
            </a:r>
          </a:p>
          <a:p>
            <a:pPr>
              <a:lnSpc>
                <a:spcPct val="90000"/>
              </a:lnSpc>
            </a:pPr>
            <a:r>
              <a:rPr lang="ro-RO" sz="2400" kern="0" dirty="0" smtClean="0"/>
              <a:t>ventilare cu presiune pozitivă</a:t>
            </a:r>
            <a:endParaRPr lang="ro-RO" kern="0" dirty="0"/>
          </a:p>
        </p:txBody>
      </p:sp>
    </p:spTree>
    <p:extLst>
      <p:ext uri="{BB962C8B-B14F-4D97-AF65-F5344CB8AC3E}">
        <p14:creationId xmlns:p14="http://schemas.microsoft.com/office/powerpoint/2010/main" val="303567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Cameră cu termoviziune ISG Infrasys X380</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60</a:t>
            </a:fld>
            <a:endParaRPr lang="sv-SE"/>
          </a:p>
        </p:txBody>
      </p:sp>
      <p:sp>
        <p:nvSpPr>
          <p:cNvPr id="4" name="TextBox 3"/>
          <p:cNvSpPr txBox="1"/>
          <p:nvPr/>
        </p:nvSpPr>
        <p:spPr>
          <a:xfrm>
            <a:off x="3189963" y="1903956"/>
            <a:ext cx="184731" cy="369332"/>
          </a:xfrm>
          <a:prstGeom prst="rect">
            <a:avLst/>
          </a:prstGeom>
          <a:noFill/>
        </p:spPr>
        <p:txBody>
          <a:bodyPr wrap="none" rtlCol="0">
            <a:spAutoFit/>
          </a:bodyPr>
          <a:lstStyle/>
          <a:p>
            <a:endParaRPr lang="ro-RO"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2128" y="1578667"/>
            <a:ext cx="6731264" cy="50484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8192454"/>
      </p:ext>
    </p:extLst>
  </p:cSld>
  <p:clrMapOvr>
    <a:masterClrMapping/>
  </p:clrMapOvr>
  <p:transition>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Cameră cu termoviziune ISG Infrasys X380</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61</a:t>
            </a:fld>
            <a:endParaRPr lang="sv-SE"/>
          </a:p>
        </p:txBody>
      </p:sp>
      <p:sp>
        <p:nvSpPr>
          <p:cNvPr id="4" name="TextBox 3"/>
          <p:cNvSpPr txBox="1"/>
          <p:nvPr/>
        </p:nvSpPr>
        <p:spPr>
          <a:xfrm>
            <a:off x="3189963" y="1903956"/>
            <a:ext cx="184731" cy="369332"/>
          </a:xfrm>
          <a:prstGeom prst="rect">
            <a:avLst/>
          </a:prstGeom>
          <a:noFill/>
        </p:spPr>
        <p:txBody>
          <a:bodyPr wrap="none" rtlCol="0">
            <a:spAutoFit/>
          </a:bodyPr>
          <a:lstStyle/>
          <a:p>
            <a:endParaRPr lang="ro-RO"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3394" y="1552291"/>
            <a:ext cx="6788731" cy="50915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2502655"/>
      </p:ext>
    </p:extLst>
  </p:cSld>
  <p:clrMapOvr>
    <a:masterClrMapping/>
  </p:clrMapOvr>
  <p:transition>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Cameră cu termoviziune ISG Infrasys X380</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62</a:t>
            </a:fld>
            <a:endParaRPr lang="sv-SE"/>
          </a:p>
        </p:txBody>
      </p:sp>
      <p:sp>
        <p:nvSpPr>
          <p:cNvPr id="4" name="TextBox 3"/>
          <p:cNvSpPr txBox="1"/>
          <p:nvPr/>
        </p:nvSpPr>
        <p:spPr>
          <a:xfrm>
            <a:off x="3189963" y="1903956"/>
            <a:ext cx="184731" cy="369332"/>
          </a:xfrm>
          <a:prstGeom prst="rect">
            <a:avLst/>
          </a:prstGeom>
          <a:noFill/>
        </p:spPr>
        <p:txBody>
          <a:bodyPr wrap="none" rtlCol="0">
            <a:spAutoFit/>
          </a:bodyPr>
          <a:lstStyle/>
          <a:p>
            <a:endParaRPr lang="ro-RO"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124" y="1551154"/>
            <a:ext cx="6759271" cy="50694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6837691"/>
      </p:ext>
    </p:extLst>
  </p:cSld>
  <p:clrMapOvr>
    <a:masterClrMapping/>
  </p:clrMapOvr>
  <p:transition>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Ventilare cu presiune pozitivă</a:t>
            </a:r>
            <a:endParaRPr lang="ro-RO"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63</a:t>
            </a:fld>
            <a:endParaRPr lang="sv-SE"/>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016" y="2095500"/>
            <a:ext cx="4029075" cy="4762500"/>
          </a:xfrm>
          <a:prstGeom prst="rect">
            <a:avLst/>
          </a:prstGeom>
        </p:spPr>
      </p:pic>
    </p:spTree>
    <p:extLst>
      <p:ext uri="{BB962C8B-B14F-4D97-AF65-F5344CB8AC3E}">
        <p14:creationId xmlns:p14="http://schemas.microsoft.com/office/powerpoint/2010/main" val="5706726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ro-RO" noProof="0" dirty="0" smtClean="0"/>
              <a:t>Ventilator PPV Leader MT 2</a:t>
            </a:r>
            <a:r>
              <a:rPr lang="en-US" noProof="0" dirty="0" smtClean="0"/>
              <a:t>40</a:t>
            </a:r>
            <a:endParaRPr lang="ro-RO" noProof="0" dirty="0"/>
          </a:p>
        </p:txBody>
      </p:sp>
      <p:sp>
        <p:nvSpPr>
          <p:cNvPr id="62467" name="Rectangle 3"/>
          <p:cNvSpPr>
            <a:spLocks noGrp="1" noChangeArrowheads="1"/>
          </p:cNvSpPr>
          <p:nvPr>
            <p:ph type="body" idx="1"/>
          </p:nvPr>
        </p:nvSpPr>
        <p:spPr>
          <a:xfrm>
            <a:off x="1876895" y="1803586"/>
            <a:ext cx="7699375" cy="4525962"/>
          </a:xfrm>
        </p:spPr>
        <p:txBody>
          <a:bodyPr/>
          <a:lstStyle/>
          <a:p>
            <a:r>
              <a:rPr lang="ro-RO" dirty="0" smtClean="0"/>
              <a:t>Debit aer: 56,150 m³/h</a:t>
            </a:r>
          </a:p>
          <a:p>
            <a:r>
              <a:rPr lang="ro-RO" dirty="0" smtClean="0"/>
              <a:t>Motor Honda 5,5 CP</a:t>
            </a:r>
          </a:p>
          <a:p>
            <a:r>
              <a:rPr lang="ro-RO" dirty="0" smtClean="0"/>
              <a:t>Operare la viteză maximă: 1h 30</a:t>
            </a:r>
          </a:p>
          <a:p>
            <a:r>
              <a:rPr lang="ro-RO" noProof="0" dirty="0" smtClean="0"/>
              <a:t>Înclinare între -10° și +20°</a:t>
            </a:r>
          </a:p>
          <a:p>
            <a:r>
              <a:rPr lang="ro-RO" noProof="0" dirty="0" smtClean="0"/>
              <a:t>Eficiență maximă de la 0,9 – 6 m</a:t>
            </a:r>
          </a:p>
          <a:p>
            <a:r>
              <a:rPr lang="ro-RO" noProof="0" dirty="0" smtClean="0"/>
              <a:t>Compact, stabil, ușor de manevrat</a:t>
            </a:r>
          </a:p>
        </p:txBody>
      </p:sp>
      <p:sp>
        <p:nvSpPr>
          <p:cNvPr id="2" name="Slide Number Placeholder 1"/>
          <p:cNvSpPr>
            <a:spLocks noGrp="1"/>
          </p:cNvSpPr>
          <p:nvPr>
            <p:ph type="sldNum" sz="quarter" idx="12"/>
          </p:nvPr>
        </p:nvSpPr>
        <p:spPr/>
        <p:txBody>
          <a:bodyPr/>
          <a:lstStyle/>
          <a:p>
            <a:fld id="{4B7058F7-8547-4774-BA07-9BAF093FA1B1}" type="slidenum">
              <a:rPr lang="sv-SE" smtClean="0"/>
              <a:pPr/>
              <a:t>64</a:t>
            </a:fld>
            <a:endParaRPr lang="sv-SE"/>
          </a:p>
        </p:txBody>
      </p:sp>
      <p:pic>
        <p:nvPicPr>
          <p:cNvPr id="3075" name="Picture 3" descr="cGLUK+BL - pet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391" y="4853829"/>
            <a:ext cx="4363725" cy="200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8323077" y="1393715"/>
            <a:ext cx="3868924" cy="5464285"/>
          </a:xfrm>
          <a:prstGeom prst="rect">
            <a:avLst/>
          </a:prstGeom>
        </p:spPr>
      </p:pic>
    </p:spTree>
    <p:extLst>
      <p:ext uri="{BB962C8B-B14F-4D97-AF65-F5344CB8AC3E}">
        <p14:creationId xmlns:p14="http://schemas.microsoft.com/office/powerpoint/2010/main" val="1819030513"/>
      </p:ext>
    </p:extLst>
  </p:cSld>
  <p:clrMapOvr>
    <a:masterClrMapping/>
  </p:clrMapOvr>
  <p:transition spd="slow">
    <p:cove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Ventilare cu presiune pozitivă</a:t>
            </a:r>
            <a:endParaRPr lang="ro-RO"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65</a:t>
            </a:fld>
            <a:endParaRPr lang="sv-SE"/>
          </a:p>
        </p:txBody>
      </p:sp>
      <p:pic>
        <p:nvPicPr>
          <p:cNvPr id="6" name="Picture 5"/>
          <p:cNvPicPr>
            <a:picLocks noChangeAspect="1"/>
          </p:cNvPicPr>
          <p:nvPr/>
        </p:nvPicPr>
        <p:blipFill>
          <a:blip r:embed="rId3"/>
          <a:stretch>
            <a:fillRect/>
          </a:stretch>
        </p:blipFill>
        <p:spPr>
          <a:xfrm>
            <a:off x="5313489" y="1982612"/>
            <a:ext cx="6659988" cy="3826818"/>
          </a:xfrm>
          <a:prstGeom prst="rect">
            <a:avLst/>
          </a:prstGeom>
        </p:spPr>
      </p:pic>
      <p:sp>
        <p:nvSpPr>
          <p:cNvPr id="7" name="Rectangle 3"/>
          <p:cNvSpPr txBox="1">
            <a:spLocks noChangeArrowheads="1"/>
          </p:cNvSpPr>
          <p:nvPr/>
        </p:nvSpPr>
        <p:spPr>
          <a:xfrm>
            <a:off x="1547711" y="1982612"/>
            <a:ext cx="4469041" cy="4525962"/>
          </a:xfrm>
          <a:prstGeom prst="rect">
            <a:avLst/>
          </a:prstGeom>
        </p:spPr>
        <p:txBody>
          <a:bodyPr/>
          <a:lstStyle>
            <a:lvl1pPr marL="342900" indent="-342900" algn="l" rtl="0" eaLnBrk="1" fontAlgn="base" hangingPunct="1">
              <a:spcBef>
                <a:spcPct val="20000"/>
              </a:spcBef>
              <a:spcAft>
                <a:spcPct val="0"/>
              </a:spcAft>
              <a:buBlip>
                <a:blip r:embed="rId4"/>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pPr marL="0" indent="0">
              <a:buNone/>
            </a:pPr>
            <a:r>
              <a:rPr lang="ro-RO" sz="2400" b="1" kern="0" dirty="0" smtClean="0"/>
              <a:t>Tactică PPV ofensivă</a:t>
            </a:r>
          </a:p>
          <a:p>
            <a:r>
              <a:rPr lang="ro-RO" sz="2400" kern="0" dirty="0" smtClean="0"/>
              <a:t>Ventilare directă a volumului incendiat</a:t>
            </a:r>
          </a:p>
          <a:p>
            <a:r>
              <a:rPr lang="ro-RO" sz="2400" kern="0" dirty="0" smtClean="0"/>
              <a:t>Combinată cu atacul de stingere a incendiului</a:t>
            </a:r>
          </a:p>
          <a:p>
            <a:r>
              <a:rPr lang="ro-RO" sz="2400" kern="0" dirty="0" smtClean="0"/>
              <a:t>Aduce o modificare a comportamentului focului și reduce rapid intensitatea acestuia</a:t>
            </a:r>
          </a:p>
          <a:p>
            <a:r>
              <a:rPr lang="ro-RO" sz="2400" kern="0" dirty="0" smtClean="0"/>
              <a:t>Forțează propagarea într-o anumită direcție</a:t>
            </a:r>
          </a:p>
        </p:txBody>
      </p:sp>
    </p:spTree>
    <p:extLst>
      <p:ext uri="{BB962C8B-B14F-4D97-AF65-F5344CB8AC3E}">
        <p14:creationId xmlns:p14="http://schemas.microsoft.com/office/powerpoint/2010/main" val="73907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Ventilare cu presiune pozitivă</a:t>
            </a:r>
            <a:endParaRPr lang="ro-RO"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66</a:t>
            </a:fld>
            <a:endParaRPr lang="sv-SE"/>
          </a:p>
        </p:txBody>
      </p:sp>
      <p:pic>
        <p:nvPicPr>
          <p:cNvPr id="4" name="Picture 3"/>
          <p:cNvPicPr>
            <a:picLocks noChangeAspect="1"/>
          </p:cNvPicPr>
          <p:nvPr/>
        </p:nvPicPr>
        <p:blipFill>
          <a:blip r:embed="rId3"/>
          <a:stretch>
            <a:fillRect/>
          </a:stretch>
        </p:blipFill>
        <p:spPr>
          <a:xfrm>
            <a:off x="5261781" y="1995046"/>
            <a:ext cx="6711696" cy="3832091"/>
          </a:xfrm>
          <a:prstGeom prst="rect">
            <a:avLst/>
          </a:prstGeom>
        </p:spPr>
      </p:pic>
      <p:sp>
        <p:nvSpPr>
          <p:cNvPr id="7" name="Rectangle 3"/>
          <p:cNvSpPr txBox="1">
            <a:spLocks noChangeArrowheads="1"/>
          </p:cNvSpPr>
          <p:nvPr/>
        </p:nvSpPr>
        <p:spPr>
          <a:xfrm>
            <a:off x="1273391" y="1827164"/>
            <a:ext cx="4953673" cy="4525962"/>
          </a:xfrm>
          <a:prstGeom prst="rect">
            <a:avLst/>
          </a:prstGeom>
        </p:spPr>
        <p:txBody>
          <a:bodyPr/>
          <a:lstStyle>
            <a:lvl1pPr marL="342900" indent="-342900" algn="l" rtl="0" eaLnBrk="1" fontAlgn="base" hangingPunct="1">
              <a:spcBef>
                <a:spcPct val="20000"/>
              </a:spcBef>
              <a:spcAft>
                <a:spcPct val="0"/>
              </a:spcAft>
              <a:buBlip>
                <a:blip r:embed="rId4"/>
              </a:buBlip>
              <a:defRPr sz="2800">
                <a:solidFill>
                  <a:srgbClr val="404040"/>
                </a:solidFill>
                <a:latin typeface="+mn-lt"/>
                <a:ea typeface="+mn-ea"/>
                <a:cs typeface="+mn-cs"/>
              </a:defRPr>
            </a:lvl1pPr>
            <a:lvl2pPr marL="742950" indent="-285750" algn="l" rtl="0" eaLnBrk="1" fontAlgn="base" hangingPunct="1">
              <a:spcBef>
                <a:spcPct val="20000"/>
              </a:spcBef>
              <a:spcAft>
                <a:spcPct val="0"/>
              </a:spcAft>
              <a:buClr>
                <a:srgbClr val="FF6D22"/>
              </a:buClr>
              <a:buSzPct val="60000"/>
              <a:buFont typeface="Wingdings" pitchFamily="2" charset="2"/>
              <a:buChar char="§"/>
              <a:defRPr sz="2400">
                <a:solidFill>
                  <a:srgbClr val="404040"/>
                </a:solidFill>
                <a:latin typeface="+mj-lt"/>
              </a:defRPr>
            </a:lvl2pPr>
            <a:lvl3pPr marL="1143000" indent="-228600" algn="l" rtl="0" eaLnBrk="1" fontAlgn="base" hangingPunct="1">
              <a:spcBef>
                <a:spcPct val="20000"/>
              </a:spcBef>
              <a:spcAft>
                <a:spcPct val="0"/>
              </a:spcAft>
              <a:buFont typeface="InfoDispSemibold-Roman" pitchFamily="2" charset="0"/>
              <a:buChar char="–"/>
              <a:defRPr sz="2000">
                <a:solidFill>
                  <a:srgbClr val="404040"/>
                </a:solidFill>
                <a:latin typeface="+mj-lt"/>
              </a:defRPr>
            </a:lvl3pPr>
            <a:lvl4pPr marL="1600200" indent="-228600" algn="l" rtl="0" eaLnBrk="1" fontAlgn="base" hangingPunct="1">
              <a:spcBef>
                <a:spcPct val="20000"/>
              </a:spcBef>
              <a:spcAft>
                <a:spcPct val="0"/>
              </a:spcAft>
              <a:buFont typeface="Arial" charset="0"/>
              <a:buChar char="-"/>
              <a:defRPr>
                <a:solidFill>
                  <a:srgbClr val="404040"/>
                </a:solidFill>
                <a:latin typeface="+mj-lt"/>
              </a:defRPr>
            </a:lvl4pPr>
            <a:lvl5pPr marL="2057400" indent="-228600" algn="l" rtl="0" eaLnBrk="1" fontAlgn="base" hangingPunct="1">
              <a:spcBef>
                <a:spcPct val="20000"/>
              </a:spcBef>
              <a:spcAft>
                <a:spcPct val="0"/>
              </a:spcAft>
              <a:buFont typeface="Arial" charset="0"/>
              <a:buChar char="-"/>
              <a:defRPr sz="1600">
                <a:solidFill>
                  <a:srgbClr val="404040"/>
                </a:solidFill>
                <a:latin typeface="+mj-lt"/>
              </a:defRPr>
            </a:lvl5pPr>
            <a:lvl6pPr marL="2514600" indent="-228600" algn="l" rtl="0" eaLnBrk="1" fontAlgn="base" hangingPunct="1">
              <a:spcBef>
                <a:spcPct val="20000"/>
              </a:spcBef>
              <a:spcAft>
                <a:spcPct val="0"/>
              </a:spcAft>
              <a:buFont typeface="Arial" charset="0"/>
              <a:buChar char="-"/>
              <a:defRPr sz="1600">
                <a:solidFill>
                  <a:srgbClr val="404040"/>
                </a:solidFill>
                <a:latin typeface="+mj-lt"/>
              </a:defRPr>
            </a:lvl6pPr>
            <a:lvl7pPr marL="2971800" indent="-228600" algn="l" rtl="0" eaLnBrk="1" fontAlgn="base" hangingPunct="1">
              <a:spcBef>
                <a:spcPct val="20000"/>
              </a:spcBef>
              <a:spcAft>
                <a:spcPct val="0"/>
              </a:spcAft>
              <a:buFont typeface="Arial" charset="0"/>
              <a:buChar char="-"/>
              <a:defRPr sz="1600">
                <a:solidFill>
                  <a:srgbClr val="404040"/>
                </a:solidFill>
                <a:latin typeface="+mj-lt"/>
              </a:defRPr>
            </a:lvl7pPr>
            <a:lvl8pPr marL="3429000" indent="-228600" algn="l" rtl="0" eaLnBrk="1" fontAlgn="base" hangingPunct="1">
              <a:spcBef>
                <a:spcPct val="20000"/>
              </a:spcBef>
              <a:spcAft>
                <a:spcPct val="0"/>
              </a:spcAft>
              <a:buFont typeface="Arial" charset="0"/>
              <a:buChar char="-"/>
              <a:defRPr sz="1600">
                <a:solidFill>
                  <a:srgbClr val="404040"/>
                </a:solidFill>
                <a:latin typeface="+mj-lt"/>
              </a:defRPr>
            </a:lvl8pPr>
            <a:lvl9pPr marL="3886200" indent="-228600" algn="l" rtl="0" eaLnBrk="1" fontAlgn="base" hangingPunct="1">
              <a:spcBef>
                <a:spcPct val="20000"/>
              </a:spcBef>
              <a:spcAft>
                <a:spcPct val="0"/>
              </a:spcAft>
              <a:buFont typeface="Arial" charset="0"/>
              <a:buChar char="-"/>
              <a:defRPr sz="1600">
                <a:solidFill>
                  <a:srgbClr val="404040"/>
                </a:solidFill>
                <a:latin typeface="+mj-lt"/>
              </a:defRPr>
            </a:lvl9pPr>
          </a:lstStyle>
          <a:p>
            <a:pPr marL="0" indent="0">
              <a:buNone/>
            </a:pPr>
            <a:r>
              <a:rPr lang="ro-RO" sz="2400" b="1" kern="0" dirty="0" smtClean="0"/>
              <a:t>Tactică PPV defensivă</a:t>
            </a:r>
          </a:p>
          <a:p>
            <a:r>
              <a:rPr lang="ro-RO" sz="2400" kern="0" dirty="0" smtClean="0"/>
              <a:t>Protejarea anumitor </a:t>
            </a:r>
            <a:r>
              <a:rPr lang="en-US" sz="2400" kern="0" dirty="0" err="1" smtClean="0"/>
              <a:t>spații</a:t>
            </a:r>
            <a:endParaRPr lang="ro-RO" sz="2400" kern="0" dirty="0" smtClean="0"/>
          </a:p>
          <a:p>
            <a:r>
              <a:rPr lang="ro-RO" sz="2400" kern="0" dirty="0" smtClean="0"/>
              <a:t>Previne propagarea fumului și gazelor de ardere în locurile protejate</a:t>
            </a:r>
          </a:p>
          <a:p>
            <a:r>
              <a:rPr lang="ro-RO" sz="2400" kern="0" dirty="0" smtClean="0"/>
              <a:t>Sunt ventilate doar spațiile neafectate de ardere</a:t>
            </a:r>
          </a:p>
          <a:p>
            <a:r>
              <a:rPr lang="ro-RO" sz="2400" kern="0" dirty="0" smtClean="0"/>
              <a:t>Acțiunea de ventilare este disociată de atacul pentru stingere</a:t>
            </a:r>
          </a:p>
          <a:p>
            <a:r>
              <a:rPr lang="ro-RO" sz="2400" kern="0" dirty="0" smtClean="0"/>
              <a:t>Apare o rută logistică prin care, de exemplu, pot fi evacuate victime</a:t>
            </a:r>
          </a:p>
        </p:txBody>
      </p:sp>
    </p:spTree>
    <p:extLst>
      <p:ext uri="{BB962C8B-B14F-4D97-AF65-F5344CB8AC3E}">
        <p14:creationId xmlns:p14="http://schemas.microsoft.com/office/powerpoint/2010/main" val="350177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ro-RO" dirty="0" smtClean="0"/>
              <a:t>Unelte profesionale NUPLA, fibră de sticlă</a:t>
            </a:r>
            <a:endParaRPr lang="ro-RO" dirty="0"/>
          </a:p>
        </p:txBody>
      </p:sp>
      <p:sp>
        <p:nvSpPr>
          <p:cNvPr id="62467" name="Rectangle 3"/>
          <p:cNvSpPr>
            <a:spLocks noGrp="1" noChangeArrowheads="1"/>
          </p:cNvSpPr>
          <p:nvPr>
            <p:ph type="body" idx="1"/>
          </p:nvPr>
        </p:nvSpPr>
        <p:spPr>
          <a:xfrm>
            <a:off x="1371600" y="1567434"/>
            <a:ext cx="7470648" cy="4525962"/>
          </a:xfrm>
        </p:spPr>
        <p:txBody>
          <a:bodyPr/>
          <a:lstStyle/>
          <a:p>
            <a:r>
              <a:rPr lang="ro-RO" sz="2400" noProof="0" dirty="0" smtClean="0"/>
              <a:t>Uneltele </a:t>
            </a:r>
            <a:r>
              <a:rPr lang="ro-RO" sz="2400" b="1" noProof="0" dirty="0" smtClean="0"/>
              <a:t>Nupla</a:t>
            </a:r>
            <a:r>
              <a:rPr lang="ro-RO" sz="2400" noProof="0" dirty="0" smtClean="0"/>
              <a:t> sunt destinate pompierilor și au coadă fabricată din poliester armat cu </a:t>
            </a:r>
            <a:r>
              <a:rPr lang="ro-RO" sz="2400" b="1" noProof="0" dirty="0" smtClean="0"/>
              <a:t>fibră de sticlă </a:t>
            </a:r>
            <a:r>
              <a:rPr lang="ro-RO" sz="2400" noProof="0" dirty="0" smtClean="0"/>
              <a:t>(PAFS)</a:t>
            </a:r>
          </a:p>
          <a:p>
            <a:r>
              <a:rPr lang="ro-RO" sz="2400" noProof="0" dirty="0" smtClean="0"/>
              <a:t>Coada uneltei este </a:t>
            </a:r>
            <a:r>
              <a:rPr lang="ro-RO" sz="2400" b="1" noProof="0" dirty="0" smtClean="0"/>
              <a:t>indestructibilă</a:t>
            </a:r>
            <a:r>
              <a:rPr lang="ro-RO" sz="2400" noProof="0" dirty="0" smtClean="0"/>
              <a:t> la utilizare normală</a:t>
            </a:r>
          </a:p>
          <a:p>
            <a:r>
              <a:rPr lang="ro-RO" sz="2400" noProof="0" dirty="0" smtClean="0"/>
              <a:t>Procedeu patentat de </a:t>
            </a:r>
            <a:r>
              <a:rPr lang="ro-RO" sz="2400" b="1" noProof="0" dirty="0" smtClean="0"/>
              <a:t>pultruziune structurală TCP </a:t>
            </a:r>
          </a:p>
          <a:p>
            <a:r>
              <a:rPr lang="ro-RO" sz="2400" noProof="0" dirty="0" smtClean="0"/>
              <a:t>Rezistență comparabilă cu oțelul</a:t>
            </a:r>
          </a:p>
          <a:p>
            <a:r>
              <a:rPr lang="ro-RO" sz="2400" noProof="0" dirty="0" smtClean="0"/>
              <a:t>Greutate comparabilă cu lemnul</a:t>
            </a:r>
          </a:p>
          <a:p>
            <a:r>
              <a:rPr lang="ro-RO" sz="2400" dirty="0" smtClean="0"/>
              <a:t>Nu sunt afectate de temperaturi negative, tăieturi, lovituri, umezeală și majoritatea chimicalelor industriale</a:t>
            </a:r>
          </a:p>
          <a:p>
            <a:r>
              <a:rPr lang="ro-RO" sz="2400" dirty="0" smtClean="0"/>
              <a:t>Rezistență ridicată la flacără, apă și deteriorare UV</a:t>
            </a:r>
          </a:p>
          <a:p>
            <a:r>
              <a:rPr lang="ro-RO" sz="2400" b="1" noProof="0" dirty="0" smtClean="0"/>
              <a:t>Nu conduc curentul electric</a:t>
            </a:r>
          </a:p>
          <a:p>
            <a:r>
              <a:rPr lang="ro-RO" sz="2400" dirty="0" smtClean="0"/>
              <a:t>Durata de viață depășește </a:t>
            </a:r>
            <a:r>
              <a:rPr lang="ro-RO" sz="2400" b="1" dirty="0" smtClean="0"/>
              <a:t>20 de ani</a:t>
            </a:r>
          </a:p>
          <a:p>
            <a:r>
              <a:rPr lang="ro-RO" sz="2400" noProof="0" dirty="0" smtClean="0"/>
              <a:t>Unelte de diverse lungimi, </a:t>
            </a:r>
            <a:r>
              <a:rPr lang="ro-RO" sz="2400" b="1" noProof="0" dirty="0" smtClean="0"/>
              <a:t>fixe sau extensibile</a:t>
            </a:r>
          </a:p>
        </p:txBody>
      </p:sp>
      <p:sp>
        <p:nvSpPr>
          <p:cNvPr id="2" name="Slide Number Placeholder 1"/>
          <p:cNvSpPr>
            <a:spLocks noGrp="1"/>
          </p:cNvSpPr>
          <p:nvPr>
            <p:ph type="sldNum" sz="quarter" idx="12"/>
          </p:nvPr>
        </p:nvSpPr>
        <p:spPr/>
        <p:txBody>
          <a:bodyPr/>
          <a:lstStyle/>
          <a:p>
            <a:fld id="{4B7058F7-8547-4774-BA07-9BAF093FA1B1}" type="slidenum">
              <a:rPr lang="sv-SE" smtClean="0"/>
              <a:pPr/>
              <a:t>67</a:t>
            </a:fld>
            <a:endParaRPr lang="sv-SE"/>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8591" y="1721629"/>
            <a:ext cx="2854355" cy="163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8842248" y="3869776"/>
            <a:ext cx="3195237" cy="2387704"/>
          </a:xfrm>
          <a:prstGeom prst="rect">
            <a:avLst/>
          </a:prstGeom>
          <a:ln>
            <a:noFill/>
          </a:ln>
          <a:effectLst>
            <a:softEdge rad="112500"/>
          </a:effectLst>
        </p:spPr>
      </p:pic>
    </p:spTree>
    <p:extLst>
      <p:ext uri="{BB962C8B-B14F-4D97-AF65-F5344CB8AC3E}">
        <p14:creationId xmlns:p14="http://schemas.microsoft.com/office/powerpoint/2010/main" val="1591924772"/>
      </p:ext>
    </p:extLst>
  </p:cSld>
  <p:clrMapOvr>
    <a:masterClrMapping/>
  </p:clrMapOvr>
  <p:transition spd="slow">
    <p:cove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32260" y="3834460"/>
            <a:ext cx="7159752" cy="49377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60000">
            <a:off x="1534848" y="1911509"/>
            <a:ext cx="7206816" cy="1097535"/>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532260" y="4874696"/>
            <a:ext cx="7209404" cy="1124712"/>
          </a:xfrm>
          <a:prstGeom prst="rect">
            <a:avLst/>
          </a:prstGeom>
        </p:spPr>
      </p:pic>
      <p:sp>
        <p:nvSpPr>
          <p:cNvPr id="62466" name="Rectangle 2"/>
          <p:cNvSpPr>
            <a:spLocks noGrp="1" noChangeArrowheads="1"/>
          </p:cNvSpPr>
          <p:nvPr>
            <p:ph type="title"/>
          </p:nvPr>
        </p:nvSpPr>
        <p:spPr/>
        <p:txBody>
          <a:bodyPr/>
          <a:lstStyle/>
          <a:p>
            <a:r>
              <a:rPr lang="ro-RO" dirty="0"/>
              <a:t>Unelte profesionale NUPLA, fibră de sticlă</a:t>
            </a:r>
            <a:endParaRPr lang="ro-RO" noProof="0" dirty="0"/>
          </a:p>
        </p:txBody>
      </p:sp>
      <p:sp>
        <p:nvSpPr>
          <p:cNvPr id="62467" name="Rectangle 3"/>
          <p:cNvSpPr>
            <a:spLocks noGrp="1" noChangeArrowheads="1"/>
          </p:cNvSpPr>
          <p:nvPr>
            <p:ph type="body" idx="1"/>
          </p:nvPr>
        </p:nvSpPr>
        <p:spPr>
          <a:xfrm>
            <a:off x="1043519" y="1538638"/>
            <a:ext cx="7058065" cy="2648205"/>
          </a:xfrm>
        </p:spPr>
        <p:txBody>
          <a:bodyPr/>
          <a:lstStyle/>
          <a:p>
            <a:pPr marL="0" indent="0" algn="r">
              <a:buNone/>
            </a:pPr>
            <a:r>
              <a:rPr lang="ro-RO" sz="2400" b="1" dirty="0" smtClean="0"/>
              <a:t>Sistemul extensibil Nupole</a:t>
            </a:r>
          </a:p>
          <a:p>
            <a:pPr marL="0" indent="0" algn="ctr">
              <a:buNone/>
            </a:pPr>
            <a:endParaRPr lang="ro-RO" sz="2400" dirty="0" smtClean="0"/>
          </a:p>
          <a:p>
            <a:pPr marL="0" indent="0" algn="ctr">
              <a:buNone/>
            </a:pPr>
            <a:endParaRPr lang="ro-RO" sz="2400" dirty="0" smtClean="0"/>
          </a:p>
          <a:p>
            <a:pPr marL="0" indent="0" algn="ctr">
              <a:buNone/>
            </a:pPr>
            <a:r>
              <a:rPr lang="ro-RO" sz="2400" dirty="0" smtClean="0"/>
              <a:t>           900 mm – 2000 mm</a:t>
            </a:r>
          </a:p>
          <a:p>
            <a:pPr marL="0" indent="0" algn="ctr">
              <a:buNone/>
            </a:pPr>
            <a:endParaRPr lang="ro-RO" sz="2400" dirty="0" smtClean="0"/>
          </a:p>
          <a:p>
            <a:pPr marL="0" indent="0" algn="ctr">
              <a:buNone/>
            </a:pPr>
            <a:endParaRPr lang="ro-RO" sz="2400" dirty="0" smtClean="0"/>
          </a:p>
          <a:p>
            <a:pPr marL="0" indent="0" algn="ctr">
              <a:buNone/>
            </a:pPr>
            <a:r>
              <a:rPr lang="ro-RO" sz="2400" dirty="0" smtClean="0"/>
              <a:t>           900 mm – 3600 mm</a:t>
            </a:r>
          </a:p>
          <a:p>
            <a:pPr marL="0" indent="0" algn="ctr">
              <a:buNone/>
            </a:pPr>
            <a:endParaRPr lang="ro-RO" sz="2400" dirty="0" smtClean="0"/>
          </a:p>
          <a:p>
            <a:pPr marL="0" indent="0" algn="ctr">
              <a:buNone/>
            </a:pPr>
            <a:endParaRPr lang="ro-RO" sz="2400" dirty="0" smtClean="0"/>
          </a:p>
          <a:p>
            <a:pPr marL="0" indent="0" algn="ctr">
              <a:buNone/>
            </a:pPr>
            <a:r>
              <a:rPr lang="ro-RO" sz="2400" dirty="0" smtClean="0"/>
              <a:t>            900 mm – 2000 mm</a:t>
            </a:r>
          </a:p>
          <a:p>
            <a:pPr marL="0" indent="0" algn="ctr">
              <a:buNone/>
            </a:pPr>
            <a:r>
              <a:rPr lang="ro-RO" sz="2400" dirty="0" smtClean="0"/>
              <a:t>             (mâner drept sau D)</a:t>
            </a:r>
            <a:endParaRPr lang="ro-RO" sz="2400" dirty="0"/>
          </a:p>
        </p:txBody>
      </p:sp>
      <p:sp>
        <p:nvSpPr>
          <p:cNvPr id="2" name="Slide Number Placeholder 1"/>
          <p:cNvSpPr>
            <a:spLocks noGrp="1"/>
          </p:cNvSpPr>
          <p:nvPr>
            <p:ph type="sldNum" sz="quarter" idx="12"/>
          </p:nvPr>
        </p:nvSpPr>
        <p:spPr/>
        <p:txBody>
          <a:bodyPr/>
          <a:lstStyle/>
          <a:p>
            <a:fld id="{4B7058F7-8547-4774-BA07-9BAF093FA1B1}" type="slidenum">
              <a:rPr lang="sv-SE" smtClean="0"/>
              <a:pPr/>
              <a:t>68</a:t>
            </a:fld>
            <a:endParaRPr lang="sv-SE"/>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66578" y="2114613"/>
            <a:ext cx="3268479" cy="4144460"/>
          </a:xfrm>
          <a:prstGeom prst="rect">
            <a:avLst/>
          </a:prstGeom>
          <a:ln>
            <a:noFill/>
          </a:ln>
          <a:effectLst>
            <a:softEdge rad="112500"/>
          </a:effectLst>
        </p:spPr>
      </p:pic>
    </p:spTree>
    <p:extLst>
      <p:ext uri="{BB962C8B-B14F-4D97-AF65-F5344CB8AC3E}">
        <p14:creationId xmlns:p14="http://schemas.microsoft.com/office/powerpoint/2010/main" val="223779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4016" y="4298751"/>
            <a:ext cx="6810075" cy="2499917"/>
          </a:xfrm>
          <a:prstGeom prst="rect">
            <a:avLst/>
          </a:prstGeom>
        </p:spPr>
      </p:pic>
      <p:sp>
        <p:nvSpPr>
          <p:cNvPr id="62466" name="Rectangle 2"/>
          <p:cNvSpPr>
            <a:spLocks noGrp="1" noChangeArrowheads="1"/>
          </p:cNvSpPr>
          <p:nvPr>
            <p:ph type="title"/>
          </p:nvPr>
        </p:nvSpPr>
        <p:spPr/>
        <p:txBody>
          <a:bodyPr/>
          <a:lstStyle/>
          <a:p>
            <a:r>
              <a:rPr lang="ro-RO" dirty="0"/>
              <a:t>Unelte profesionale NUPLA, fibră de sticlă</a:t>
            </a:r>
            <a:endParaRPr lang="ro-RO" noProof="0" dirty="0"/>
          </a:p>
        </p:txBody>
      </p:sp>
      <p:sp>
        <p:nvSpPr>
          <p:cNvPr id="2" name="Slide Number Placeholder 1"/>
          <p:cNvSpPr>
            <a:spLocks noGrp="1"/>
          </p:cNvSpPr>
          <p:nvPr>
            <p:ph type="sldNum" sz="quarter" idx="12"/>
          </p:nvPr>
        </p:nvSpPr>
        <p:spPr/>
        <p:txBody>
          <a:bodyPr/>
          <a:lstStyle/>
          <a:p>
            <a:fld id="{4B7058F7-8547-4774-BA07-9BAF093FA1B1}" type="slidenum">
              <a:rPr lang="sv-SE" smtClean="0"/>
              <a:pPr/>
              <a:t>69</a:t>
            </a:fld>
            <a:endParaRPr lang="sv-SE"/>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92224" y="1498998"/>
            <a:ext cx="2286000" cy="245377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5507" y="1587417"/>
            <a:ext cx="3793795" cy="3793795"/>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475263" y="3980685"/>
            <a:ext cx="5833872" cy="105156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355079" y="4571591"/>
            <a:ext cx="5901071" cy="795650"/>
          </a:xfrm>
          <a:prstGeom prst="rect">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119817" y="1528159"/>
            <a:ext cx="2795690" cy="2356878"/>
          </a:xfrm>
          <a:prstGeom prst="rect">
            <a:avLst/>
          </a:prstGeom>
        </p:spPr>
      </p:pic>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119817" y="5693431"/>
            <a:ext cx="6496905" cy="1008905"/>
          </a:xfrm>
          <a:prstGeom prst="rect">
            <a:avLst/>
          </a:prstGeom>
        </p:spPr>
      </p:pic>
    </p:spTree>
    <p:extLst>
      <p:ext uri="{BB962C8B-B14F-4D97-AF65-F5344CB8AC3E}">
        <p14:creationId xmlns:p14="http://schemas.microsoft.com/office/powerpoint/2010/main" val="262659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a:t>Metoda Cobra</a:t>
            </a:r>
          </a:p>
        </p:txBody>
      </p:sp>
      <p:sp>
        <p:nvSpPr>
          <p:cNvPr id="3" name="Slide Number Placeholder 2"/>
          <p:cNvSpPr>
            <a:spLocks noGrp="1"/>
          </p:cNvSpPr>
          <p:nvPr>
            <p:ph type="sldNum" sz="quarter" idx="12"/>
          </p:nvPr>
        </p:nvSpPr>
        <p:spPr/>
        <p:txBody>
          <a:bodyPr/>
          <a:lstStyle/>
          <a:p>
            <a:fld id="{F1ACBA6C-8D1B-4DA9-BA72-CB6242230B49}" type="slidenum">
              <a:rPr lang="sv-SE" smtClean="0"/>
              <a:pPr/>
              <a:t>7</a:t>
            </a:fld>
            <a:endParaRPr lang="sv-SE"/>
          </a:p>
        </p:txBody>
      </p:sp>
      <p:sp>
        <p:nvSpPr>
          <p:cNvPr id="4" name="TextBox 3"/>
          <p:cNvSpPr txBox="1"/>
          <p:nvPr/>
        </p:nvSpPr>
        <p:spPr>
          <a:xfrm>
            <a:off x="3414944" y="1633266"/>
            <a:ext cx="7253056" cy="400110"/>
          </a:xfrm>
          <a:prstGeom prst="rect">
            <a:avLst/>
          </a:prstGeom>
          <a:noFill/>
        </p:spPr>
        <p:txBody>
          <a:bodyPr wrap="square" rtlCol="0">
            <a:spAutoFit/>
          </a:bodyPr>
          <a:lstStyle/>
          <a:p>
            <a:r>
              <a:rPr lang="ro-RO" sz="2000" dirty="0"/>
              <a:t>Scanare termică utilizând camera cu termoviziune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231" y="2194279"/>
            <a:ext cx="9190426" cy="4508146"/>
          </a:xfrm>
          <a:prstGeom prst="rect">
            <a:avLst/>
          </a:prstGeom>
        </p:spPr>
      </p:pic>
      <p:sp>
        <p:nvSpPr>
          <p:cNvPr id="6" name="TextBox 5"/>
          <p:cNvSpPr txBox="1"/>
          <p:nvPr/>
        </p:nvSpPr>
        <p:spPr>
          <a:xfrm>
            <a:off x="2740242" y="1325490"/>
            <a:ext cx="674703" cy="1015663"/>
          </a:xfrm>
          <a:prstGeom prst="rect">
            <a:avLst/>
          </a:prstGeom>
          <a:noFill/>
        </p:spPr>
        <p:txBody>
          <a:bodyPr wrap="square" rtlCol="0">
            <a:spAutoFit/>
          </a:bodyPr>
          <a:lstStyle/>
          <a:p>
            <a:r>
              <a:rPr lang="ro-RO" sz="6000" b="1" dirty="0">
                <a:solidFill>
                  <a:srgbClr val="FF0000"/>
                </a:solidFill>
              </a:rPr>
              <a:t>1</a:t>
            </a:r>
          </a:p>
        </p:txBody>
      </p:sp>
    </p:spTree>
    <p:extLst>
      <p:ext uri="{BB962C8B-B14F-4D97-AF65-F5344CB8AC3E}">
        <p14:creationId xmlns:p14="http://schemas.microsoft.com/office/powerpoint/2010/main" val="16443742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ro-RO" dirty="0"/>
              <a:t>Unelte profesionale NUPLA, fibră de sticlă</a:t>
            </a:r>
            <a:endParaRPr lang="ro-RO" noProof="0" dirty="0"/>
          </a:p>
        </p:txBody>
      </p:sp>
      <p:sp>
        <p:nvSpPr>
          <p:cNvPr id="2" name="Slide Number Placeholder 1"/>
          <p:cNvSpPr>
            <a:spLocks noGrp="1"/>
          </p:cNvSpPr>
          <p:nvPr>
            <p:ph type="sldNum" sz="quarter" idx="12"/>
          </p:nvPr>
        </p:nvSpPr>
        <p:spPr/>
        <p:txBody>
          <a:bodyPr/>
          <a:lstStyle/>
          <a:p>
            <a:fld id="{4B7058F7-8547-4774-BA07-9BAF093FA1B1}" type="slidenum">
              <a:rPr lang="sv-SE" smtClean="0"/>
              <a:pPr/>
              <a:t>70</a:t>
            </a:fld>
            <a:endParaRPr lang="sv-SE"/>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30988" y="4695926"/>
            <a:ext cx="5276088" cy="196596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2064" y="4921475"/>
            <a:ext cx="3409697" cy="178234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9032" y="1266479"/>
            <a:ext cx="4297456" cy="4297456"/>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5615" y="1429365"/>
            <a:ext cx="3971686" cy="3971686"/>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8081568" y="1544878"/>
            <a:ext cx="3490687" cy="3490687"/>
          </a:xfrm>
          <a:prstGeom prst="rect">
            <a:avLst/>
          </a:prstGeom>
        </p:spPr>
      </p:pic>
    </p:spTree>
    <p:extLst>
      <p:ext uri="{BB962C8B-B14F-4D97-AF65-F5344CB8AC3E}">
        <p14:creationId xmlns:p14="http://schemas.microsoft.com/office/powerpoint/2010/main" val="42682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Demonstrații în România</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71</a:t>
            </a:fld>
            <a:endParaRPr lang="sv-SE"/>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5438" y="1566989"/>
            <a:ext cx="7824644" cy="5216430"/>
          </a:xfrm>
          <a:prstGeom prst="rect">
            <a:avLst/>
          </a:prstGeom>
          <a:ln>
            <a:noFill/>
          </a:ln>
          <a:effectLst>
            <a:softEdge rad="112500"/>
          </a:effectLst>
        </p:spPr>
      </p:pic>
    </p:spTree>
    <p:extLst>
      <p:ext uri="{BB962C8B-B14F-4D97-AF65-F5344CB8AC3E}">
        <p14:creationId xmlns:p14="http://schemas.microsoft.com/office/powerpoint/2010/main" val="36548819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Demonstrații în România</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72</a:t>
            </a:fld>
            <a:endParaRPr lang="sv-SE"/>
          </a:p>
        </p:txBody>
      </p:sp>
      <p:sp>
        <p:nvSpPr>
          <p:cNvPr id="4" name="Content Placeholder 2"/>
          <p:cNvSpPr txBox="1">
            <a:spLocks/>
          </p:cNvSpPr>
          <p:nvPr/>
        </p:nvSpPr>
        <p:spPr bwMode="auto">
          <a:xfrm>
            <a:off x="1225296" y="1438390"/>
            <a:ext cx="10812189" cy="4178312"/>
          </a:xfrm>
          <a:prstGeom prst="rect">
            <a:avLst/>
          </a:prstGeom>
          <a:noFill/>
          <a:ln w="9525">
            <a:noFill/>
            <a:miter lim="800000"/>
            <a:headEnd/>
            <a:tailEnd/>
          </a:ln>
        </p:spPr>
        <p:txBody>
          <a:bodyPr/>
          <a:lstStyle/>
          <a:p>
            <a:pPr>
              <a:lnSpc>
                <a:spcPct val="150000"/>
              </a:lnSpc>
              <a:spcBef>
                <a:spcPct val="20000"/>
              </a:spcBef>
              <a:defRPr/>
            </a:pPr>
            <a:r>
              <a:rPr lang="ro-RO" sz="2000" dirty="0" smtClean="0">
                <a:solidFill>
                  <a:srgbClr val="404040"/>
                </a:solidFill>
                <a:latin typeface="+mn-lt"/>
              </a:rPr>
              <a:t>Cu sprijinul </a:t>
            </a:r>
            <a:r>
              <a:rPr lang="ro-RO" sz="2000" b="1" dirty="0" smtClean="0">
                <a:solidFill>
                  <a:srgbClr val="404040"/>
                </a:solidFill>
                <a:latin typeface="+mn-lt"/>
              </a:rPr>
              <a:t>IGSU</a:t>
            </a:r>
            <a:r>
              <a:rPr lang="ro-RO" sz="2000" dirty="0" smtClean="0">
                <a:solidFill>
                  <a:srgbClr val="404040"/>
                </a:solidFill>
                <a:latin typeface="+mn-lt"/>
              </a:rPr>
              <a:t> și </a:t>
            </a:r>
            <a:r>
              <a:rPr lang="ro-RO" sz="2000" b="1" dirty="0" smtClean="0">
                <a:solidFill>
                  <a:srgbClr val="404040"/>
                </a:solidFill>
                <a:latin typeface="+mn-lt"/>
              </a:rPr>
              <a:t>ISU București-Ilfov</a:t>
            </a:r>
            <a:r>
              <a:rPr lang="ro-RO" sz="2000" dirty="0" smtClean="0">
                <a:solidFill>
                  <a:srgbClr val="404040"/>
                </a:solidFill>
                <a:latin typeface="+mn-lt"/>
              </a:rPr>
              <a:t> am avut posibilitatea de a organiza o serie de exerciții de hidroperforare și stingere a incendiilor cu autospeciala de intervenție rapidă </a:t>
            </a:r>
            <a:r>
              <a:rPr lang="ro-RO" sz="2000" b="1" dirty="0" smtClean="0">
                <a:solidFill>
                  <a:srgbClr val="404040"/>
                </a:solidFill>
                <a:latin typeface="+mn-lt"/>
              </a:rPr>
              <a:t>Cobra</a:t>
            </a:r>
            <a:r>
              <a:rPr lang="ro-RO" sz="2000" dirty="0" smtClean="0">
                <a:solidFill>
                  <a:srgbClr val="404040"/>
                </a:solidFill>
                <a:latin typeface="+mn-lt"/>
              </a:rPr>
              <a:t>.</a:t>
            </a:r>
            <a:endParaRPr lang="ro-RO" sz="2000" b="1" kern="0" dirty="0">
              <a:solidFill>
                <a:srgbClr val="000000"/>
              </a:solidFill>
              <a:latin typeface="Tahoma"/>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27970" y="2487853"/>
            <a:ext cx="9006840" cy="4287851"/>
          </a:xfrm>
          <a:prstGeom prst="rect">
            <a:avLst/>
          </a:prstGeom>
          <a:ln>
            <a:noFill/>
          </a:ln>
          <a:effectLst>
            <a:softEdge rad="112500"/>
          </a:effectLst>
        </p:spPr>
      </p:pic>
    </p:spTree>
    <p:extLst>
      <p:ext uri="{BB962C8B-B14F-4D97-AF65-F5344CB8AC3E}">
        <p14:creationId xmlns:p14="http://schemas.microsoft.com/office/powerpoint/2010/main" val="3460704406"/>
      </p:ext>
    </p:extLst>
  </p:cSld>
  <p:clrMapOvr>
    <a:masterClrMapping/>
  </p:clrMapOvr>
  <p:transition spd="slow">
    <p:cove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Demonstrații în România</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73</a:t>
            </a:fld>
            <a:endParaRPr lang="sv-SE"/>
          </a:p>
        </p:txBody>
      </p:sp>
      <p:sp>
        <p:nvSpPr>
          <p:cNvPr id="4" name="Content Placeholder 2"/>
          <p:cNvSpPr txBox="1">
            <a:spLocks/>
          </p:cNvSpPr>
          <p:nvPr/>
        </p:nvSpPr>
        <p:spPr bwMode="auto">
          <a:xfrm>
            <a:off x="1298448" y="1562076"/>
            <a:ext cx="10643616" cy="4178312"/>
          </a:xfrm>
          <a:prstGeom prst="rect">
            <a:avLst/>
          </a:prstGeom>
          <a:noFill/>
          <a:ln w="9525">
            <a:noFill/>
            <a:miter lim="800000"/>
            <a:headEnd/>
            <a:tailEnd/>
          </a:ln>
        </p:spPr>
        <p:txBody>
          <a:bodyPr/>
          <a:lstStyle/>
          <a:p>
            <a:pPr>
              <a:lnSpc>
                <a:spcPct val="150000"/>
              </a:lnSpc>
              <a:spcBef>
                <a:spcPct val="20000"/>
              </a:spcBef>
              <a:defRPr/>
            </a:pPr>
            <a:r>
              <a:rPr lang="ro-RO" dirty="0" smtClean="0">
                <a:solidFill>
                  <a:srgbClr val="404040"/>
                </a:solidFill>
                <a:latin typeface="+mn-lt"/>
              </a:rPr>
              <a:t>Demonstrațiile au avut loc la </a:t>
            </a:r>
            <a:r>
              <a:rPr lang="ro-RO" b="1" dirty="0" smtClean="0">
                <a:solidFill>
                  <a:srgbClr val="404040"/>
                </a:solidFill>
                <a:latin typeface="+mn-lt"/>
              </a:rPr>
              <a:t>Centrul de Pregătire al Pompierilor</a:t>
            </a:r>
            <a:r>
              <a:rPr lang="ro-RO" dirty="0" smtClean="0">
                <a:solidFill>
                  <a:srgbClr val="404040"/>
                </a:solidFill>
                <a:latin typeface="+mn-lt"/>
              </a:rPr>
              <a:t>, cu participarea reprezentanților din mai multe Inspectorate Județene, la </a:t>
            </a:r>
            <a:r>
              <a:rPr lang="ro-RO" b="1" dirty="0" smtClean="0">
                <a:solidFill>
                  <a:srgbClr val="404040"/>
                </a:solidFill>
                <a:latin typeface="+mn-lt"/>
              </a:rPr>
              <a:t>Facultatea de Pompieri</a:t>
            </a:r>
            <a:r>
              <a:rPr lang="ro-RO" dirty="0" smtClean="0">
                <a:solidFill>
                  <a:srgbClr val="404040"/>
                </a:solidFill>
                <a:latin typeface="+mn-lt"/>
              </a:rPr>
              <a:t>, la </a:t>
            </a:r>
            <a:r>
              <a:rPr lang="ro-RO" b="1" dirty="0" smtClean="0">
                <a:solidFill>
                  <a:srgbClr val="404040"/>
                </a:solidFill>
                <a:latin typeface="+mn-lt"/>
              </a:rPr>
              <a:t>Școala de Subofițeri Boldești</a:t>
            </a:r>
            <a:r>
              <a:rPr lang="ro-RO" dirty="0" smtClean="0">
                <a:solidFill>
                  <a:srgbClr val="404040"/>
                </a:solidFill>
                <a:latin typeface="+mn-lt"/>
              </a:rPr>
              <a:t>, în anumite detașamente din București și Ilfov, apoi, în ultimele zile, la sediile </a:t>
            </a:r>
            <a:r>
              <a:rPr lang="ro-RO" b="1" dirty="0" smtClean="0">
                <a:solidFill>
                  <a:srgbClr val="404040"/>
                </a:solidFill>
                <a:latin typeface="+mn-lt"/>
              </a:rPr>
              <a:t>ISU Brașov </a:t>
            </a:r>
            <a:r>
              <a:rPr lang="ro-RO" dirty="0" smtClean="0">
                <a:solidFill>
                  <a:srgbClr val="404040"/>
                </a:solidFill>
                <a:latin typeface="+mn-lt"/>
              </a:rPr>
              <a:t>și </a:t>
            </a:r>
            <a:r>
              <a:rPr lang="ro-RO" b="1" dirty="0" smtClean="0">
                <a:solidFill>
                  <a:srgbClr val="404040"/>
                </a:solidFill>
                <a:latin typeface="+mn-lt"/>
              </a:rPr>
              <a:t>ISU Cluj</a:t>
            </a:r>
            <a:r>
              <a:rPr lang="ro-RO" dirty="0" smtClean="0">
                <a:solidFill>
                  <a:srgbClr val="404040"/>
                </a:solidFill>
                <a:latin typeface="+mn-lt"/>
              </a:rPr>
              <a:t>.</a:t>
            </a:r>
            <a:endParaRPr lang="ro-RO" b="1" kern="0" dirty="0">
              <a:solidFill>
                <a:srgbClr val="000000"/>
              </a:solidFill>
              <a:latin typeface="Tahoma"/>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50646" y="2886909"/>
            <a:ext cx="10334228" cy="3815516"/>
          </a:xfrm>
          <a:prstGeom prst="rect">
            <a:avLst/>
          </a:prstGeom>
          <a:ln>
            <a:noFill/>
          </a:ln>
          <a:effectLst>
            <a:softEdge rad="112500"/>
          </a:effectLst>
        </p:spPr>
      </p:pic>
    </p:spTree>
    <p:extLst>
      <p:ext uri="{BB962C8B-B14F-4D97-AF65-F5344CB8AC3E}">
        <p14:creationId xmlns:p14="http://schemas.microsoft.com/office/powerpoint/2010/main" val="2079225803"/>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Centrul de Pregătire al Pompierilor</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74</a:t>
            </a:fld>
            <a:endParaRPr lang="sv-SE"/>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0599" y="1555750"/>
            <a:ext cx="7874322" cy="5249548"/>
          </a:xfrm>
          <a:prstGeom prst="rect">
            <a:avLst/>
          </a:prstGeom>
          <a:ln>
            <a:noFill/>
          </a:ln>
          <a:effectLst>
            <a:softEdge rad="112500"/>
          </a:effectLst>
        </p:spPr>
      </p:pic>
    </p:spTree>
    <p:extLst>
      <p:ext uri="{BB962C8B-B14F-4D97-AF65-F5344CB8AC3E}">
        <p14:creationId xmlns:p14="http://schemas.microsoft.com/office/powerpoint/2010/main" val="4237347630"/>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Centrul de Pregătire al Pompierilor</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75</a:t>
            </a:fld>
            <a:endParaRPr lang="sv-SE"/>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0744" y="1555749"/>
            <a:ext cx="7814031" cy="5209355"/>
          </a:xfrm>
          <a:prstGeom prst="rect">
            <a:avLst/>
          </a:prstGeom>
          <a:ln>
            <a:noFill/>
          </a:ln>
          <a:effectLst>
            <a:softEdge rad="112500"/>
          </a:effectLst>
        </p:spPr>
      </p:pic>
    </p:spTree>
    <p:extLst>
      <p:ext uri="{BB962C8B-B14F-4D97-AF65-F5344CB8AC3E}">
        <p14:creationId xmlns:p14="http://schemas.microsoft.com/office/powerpoint/2010/main" val="3952859262"/>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Instruire pompieri ISU București - Ilfov</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76</a:t>
            </a:fld>
            <a:endParaRPr lang="sv-SE"/>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668" y="1484614"/>
            <a:ext cx="7948183" cy="5298788"/>
          </a:xfrm>
          <a:prstGeom prst="rect">
            <a:avLst/>
          </a:prstGeom>
          <a:ln>
            <a:noFill/>
          </a:ln>
          <a:effectLst>
            <a:softEdge rad="112500"/>
          </a:effectLst>
        </p:spPr>
      </p:pic>
    </p:spTree>
    <p:extLst>
      <p:ext uri="{BB962C8B-B14F-4D97-AF65-F5344CB8AC3E}">
        <p14:creationId xmlns:p14="http://schemas.microsoft.com/office/powerpoint/2010/main" val="1391000837"/>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Instruire pompieri ISU București - Ilfov</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77</a:t>
            </a:fld>
            <a:endParaRPr lang="sv-SE"/>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4272" y="1548885"/>
            <a:ext cx="9326976" cy="5247245"/>
          </a:xfrm>
          <a:prstGeom prst="rect">
            <a:avLst/>
          </a:prstGeom>
          <a:ln>
            <a:noFill/>
          </a:ln>
          <a:effectLst>
            <a:softEdge rad="112500"/>
          </a:effectLst>
        </p:spPr>
      </p:pic>
    </p:spTree>
    <p:extLst>
      <p:ext uri="{BB962C8B-B14F-4D97-AF65-F5344CB8AC3E}">
        <p14:creationId xmlns:p14="http://schemas.microsoft.com/office/powerpoint/2010/main" val="1873470519"/>
      </p:ext>
    </p:extLst>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Instruire pompieri ISU București - Ilfov</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78</a:t>
            </a:fld>
            <a:endParaRPr lang="sv-SE"/>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2234" y="1548670"/>
            <a:ext cx="9330205" cy="5248240"/>
          </a:xfrm>
          <a:prstGeom prst="rect">
            <a:avLst/>
          </a:prstGeom>
          <a:ln>
            <a:noFill/>
          </a:ln>
          <a:effectLst>
            <a:softEdge rad="112500"/>
          </a:effectLst>
        </p:spPr>
      </p:pic>
    </p:spTree>
    <p:extLst>
      <p:ext uri="{BB962C8B-B14F-4D97-AF65-F5344CB8AC3E}">
        <p14:creationId xmlns:p14="http://schemas.microsoft.com/office/powerpoint/2010/main" val="3836881969"/>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Instruire pompieri ISU București - Ilfov</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79</a:t>
            </a:fld>
            <a:endParaRPr lang="sv-SE"/>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2098" y="1523693"/>
            <a:ext cx="7891323" cy="5260882"/>
          </a:xfrm>
          <a:prstGeom prst="rect">
            <a:avLst/>
          </a:prstGeom>
          <a:ln>
            <a:noFill/>
          </a:ln>
          <a:effectLst>
            <a:softEdge rad="112500"/>
          </a:effectLst>
        </p:spPr>
      </p:pic>
    </p:spTree>
    <p:extLst>
      <p:ext uri="{BB962C8B-B14F-4D97-AF65-F5344CB8AC3E}">
        <p14:creationId xmlns:p14="http://schemas.microsoft.com/office/powerpoint/2010/main" val="2402703602"/>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a:t>Metoda Cobra</a:t>
            </a:r>
          </a:p>
        </p:txBody>
      </p:sp>
      <p:sp>
        <p:nvSpPr>
          <p:cNvPr id="3" name="Slide Number Placeholder 2"/>
          <p:cNvSpPr>
            <a:spLocks noGrp="1"/>
          </p:cNvSpPr>
          <p:nvPr>
            <p:ph type="sldNum" sz="quarter" idx="12"/>
          </p:nvPr>
        </p:nvSpPr>
        <p:spPr/>
        <p:txBody>
          <a:bodyPr/>
          <a:lstStyle/>
          <a:p>
            <a:fld id="{F1ACBA6C-8D1B-4DA9-BA72-CB6242230B49}" type="slidenum">
              <a:rPr lang="sv-SE" smtClean="0"/>
              <a:pPr/>
              <a:t>8</a:t>
            </a:fld>
            <a:endParaRPr lang="sv-SE"/>
          </a:p>
        </p:txBody>
      </p:sp>
      <p:sp>
        <p:nvSpPr>
          <p:cNvPr id="4" name="TextBox 3"/>
          <p:cNvSpPr txBox="1"/>
          <p:nvPr/>
        </p:nvSpPr>
        <p:spPr>
          <a:xfrm>
            <a:off x="3414944" y="1633266"/>
            <a:ext cx="7253056" cy="400110"/>
          </a:xfrm>
          <a:prstGeom prst="rect">
            <a:avLst/>
          </a:prstGeom>
          <a:noFill/>
        </p:spPr>
        <p:txBody>
          <a:bodyPr wrap="square" rtlCol="0">
            <a:spAutoFit/>
          </a:bodyPr>
          <a:lstStyle/>
          <a:p>
            <a:r>
              <a:rPr lang="ro-RO" sz="2000" dirty="0"/>
              <a:t>Identificarea focarului</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656" y="2203215"/>
            <a:ext cx="9172208" cy="4499210"/>
          </a:xfrm>
          <a:prstGeom prst="rect">
            <a:avLst/>
          </a:prstGeom>
        </p:spPr>
      </p:pic>
      <p:sp>
        <p:nvSpPr>
          <p:cNvPr id="7" name="TextBox 6"/>
          <p:cNvSpPr txBox="1"/>
          <p:nvPr/>
        </p:nvSpPr>
        <p:spPr>
          <a:xfrm>
            <a:off x="2740242" y="1325490"/>
            <a:ext cx="674703" cy="1015663"/>
          </a:xfrm>
          <a:prstGeom prst="rect">
            <a:avLst/>
          </a:prstGeom>
          <a:noFill/>
        </p:spPr>
        <p:txBody>
          <a:bodyPr wrap="square" rtlCol="0">
            <a:spAutoFit/>
          </a:bodyPr>
          <a:lstStyle/>
          <a:p>
            <a:r>
              <a:rPr lang="ro-RO" sz="6000" b="1" dirty="0">
                <a:solidFill>
                  <a:srgbClr val="FF0000"/>
                </a:solidFill>
              </a:rPr>
              <a:t>2</a:t>
            </a:r>
          </a:p>
        </p:txBody>
      </p:sp>
    </p:spTree>
    <p:extLst>
      <p:ext uri="{BB962C8B-B14F-4D97-AF65-F5344CB8AC3E}">
        <p14:creationId xmlns:p14="http://schemas.microsoft.com/office/powerpoint/2010/main" val="27885844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Instruire pompieri ISU București - Ilfov</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80</a:t>
            </a:fld>
            <a:endParaRPr lang="sv-SE"/>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9594" y="1473688"/>
            <a:ext cx="7956332" cy="5304221"/>
          </a:xfrm>
          <a:prstGeom prst="rect">
            <a:avLst/>
          </a:prstGeom>
          <a:ln>
            <a:noFill/>
          </a:ln>
          <a:effectLst>
            <a:softEdge rad="112500"/>
          </a:effectLst>
        </p:spPr>
      </p:pic>
    </p:spTree>
    <p:extLst>
      <p:ext uri="{BB962C8B-B14F-4D97-AF65-F5344CB8AC3E}">
        <p14:creationId xmlns:p14="http://schemas.microsoft.com/office/powerpoint/2010/main" val="148978233"/>
      </p:ext>
    </p:extLst>
  </p:cSld>
  <p:clrMapOvr>
    <a:masterClrMapping/>
  </p:clrMapOvr>
  <p:transition spd="slow">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Instruire pompieri ISU București - Ilfov</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81</a:t>
            </a:fld>
            <a:endParaRPr lang="sv-SE"/>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0713" y="1488217"/>
            <a:ext cx="7934094" cy="5289396"/>
          </a:xfrm>
          <a:prstGeom prst="rect">
            <a:avLst/>
          </a:prstGeom>
          <a:ln>
            <a:noFill/>
          </a:ln>
          <a:effectLst>
            <a:softEdge rad="112500"/>
          </a:effectLst>
        </p:spPr>
      </p:pic>
    </p:spTree>
    <p:extLst>
      <p:ext uri="{BB962C8B-B14F-4D97-AF65-F5344CB8AC3E}">
        <p14:creationId xmlns:p14="http://schemas.microsoft.com/office/powerpoint/2010/main" val="2485690561"/>
      </p:ext>
    </p:extLst>
  </p:cSld>
  <p:clrMapOvr>
    <a:masterClrMapping/>
  </p:clrMapOvr>
  <p:transition spd="slow">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Instruire pompieri ISU București - Ilfov</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82</a:t>
            </a:fld>
            <a:endParaRPr lang="sv-SE"/>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8657" y="1503833"/>
            <a:ext cx="7918206" cy="5278804"/>
          </a:xfrm>
          <a:prstGeom prst="rect">
            <a:avLst/>
          </a:prstGeom>
          <a:ln>
            <a:noFill/>
          </a:ln>
          <a:effectLst>
            <a:softEdge rad="112500"/>
          </a:effectLst>
        </p:spPr>
      </p:pic>
    </p:spTree>
    <p:extLst>
      <p:ext uri="{BB962C8B-B14F-4D97-AF65-F5344CB8AC3E}">
        <p14:creationId xmlns:p14="http://schemas.microsoft.com/office/powerpoint/2010/main" val="4272868841"/>
      </p:ext>
    </p:extLst>
  </p:cSld>
  <p:clrMapOvr>
    <a:masterClrMapping/>
  </p:clrMapOvr>
  <p:transition spd="slow">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Instruire pompieri ISU București - Ilfov</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83</a:t>
            </a:fld>
            <a:endParaRPr lang="sv-SE"/>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9455" y="1499874"/>
            <a:ext cx="7916609" cy="5277740"/>
          </a:xfrm>
          <a:prstGeom prst="rect">
            <a:avLst/>
          </a:prstGeom>
          <a:ln>
            <a:noFill/>
          </a:ln>
          <a:effectLst>
            <a:softEdge rad="112500"/>
          </a:effectLst>
        </p:spPr>
      </p:pic>
    </p:spTree>
    <p:extLst>
      <p:ext uri="{BB962C8B-B14F-4D97-AF65-F5344CB8AC3E}">
        <p14:creationId xmlns:p14="http://schemas.microsoft.com/office/powerpoint/2010/main" val="1983061624"/>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Instruire pompieri ISU București - Ilfov</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84</a:t>
            </a:fld>
            <a:endParaRPr lang="sv-SE"/>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968" y="1533155"/>
            <a:ext cx="9347584" cy="5258838"/>
          </a:xfrm>
          <a:prstGeom prst="rect">
            <a:avLst/>
          </a:prstGeom>
          <a:ln>
            <a:noFill/>
          </a:ln>
          <a:effectLst>
            <a:softEdge rad="112500"/>
          </a:effectLst>
        </p:spPr>
      </p:pic>
    </p:spTree>
    <p:extLst>
      <p:ext uri="{BB962C8B-B14F-4D97-AF65-F5344CB8AC3E}">
        <p14:creationId xmlns:p14="http://schemas.microsoft.com/office/powerpoint/2010/main" val="4189148849"/>
      </p:ext>
    </p:extLst>
  </p:cSld>
  <p:clrMapOvr>
    <a:masterClrMapping/>
  </p:clrMapOvr>
  <p:transition spd="slow">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Aplicații</a:t>
            </a:r>
            <a:endParaRPr lang="ro-RO" noProof="0" dirty="0"/>
          </a:p>
        </p:txBody>
      </p:sp>
      <p:sp>
        <p:nvSpPr>
          <p:cNvPr id="3" name="Slide Number Placeholder 2"/>
          <p:cNvSpPr>
            <a:spLocks noGrp="1"/>
          </p:cNvSpPr>
          <p:nvPr>
            <p:ph type="sldNum" sz="quarter" idx="12"/>
          </p:nvPr>
        </p:nvSpPr>
        <p:spPr/>
        <p:txBody>
          <a:bodyPr/>
          <a:lstStyle/>
          <a:p>
            <a:fld id="{F1ACBA6C-8D1B-4DA9-BA72-CB6242230B49}" type="slidenum">
              <a:rPr lang="sv-SE" smtClean="0"/>
              <a:pPr/>
              <a:t>85</a:t>
            </a:fld>
            <a:endParaRPr lang="sv-SE"/>
          </a:p>
        </p:txBody>
      </p:sp>
      <p:pic>
        <p:nvPicPr>
          <p:cNvPr id="4" name="Picture 3"/>
          <p:cNvPicPr>
            <a:picLocks noChangeAspect="1"/>
          </p:cNvPicPr>
          <p:nvPr/>
        </p:nvPicPr>
        <p:blipFill>
          <a:blip r:embed="rId3"/>
          <a:stretch>
            <a:fillRect/>
          </a:stretch>
        </p:blipFill>
        <p:spPr>
          <a:xfrm>
            <a:off x="1927156" y="1505166"/>
            <a:ext cx="9381208" cy="5267645"/>
          </a:xfrm>
          <a:prstGeom prst="rect">
            <a:avLst/>
          </a:prstGeom>
          <a:ln>
            <a:noFill/>
          </a:ln>
          <a:effectLst>
            <a:softEdge rad="112500"/>
          </a:effectLst>
        </p:spPr>
      </p:pic>
    </p:spTree>
    <p:extLst>
      <p:ext uri="{BB962C8B-B14F-4D97-AF65-F5344CB8AC3E}">
        <p14:creationId xmlns:p14="http://schemas.microsoft.com/office/powerpoint/2010/main" val="28204211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ro-RO" noProof="0" dirty="0" smtClean="0"/>
              <a:t>Aplicații</a:t>
            </a:r>
            <a:endParaRPr lang="ro-RO" noProof="0" dirty="0"/>
          </a:p>
        </p:txBody>
      </p:sp>
      <p:sp>
        <p:nvSpPr>
          <p:cNvPr id="62467" name="Rectangle 3"/>
          <p:cNvSpPr>
            <a:spLocks noGrp="1" noChangeArrowheads="1"/>
          </p:cNvSpPr>
          <p:nvPr>
            <p:ph type="body" idx="1"/>
          </p:nvPr>
        </p:nvSpPr>
        <p:spPr>
          <a:xfrm>
            <a:off x="2040130" y="1781577"/>
            <a:ext cx="6848475" cy="4525962"/>
          </a:xfrm>
        </p:spPr>
        <p:txBody>
          <a:bodyPr/>
          <a:lstStyle/>
          <a:p>
            <a:r>
              <a:rPr lang="ro-RO" sz="2400" dirty="0" smtClean="0"/>
              <a:t>Pompieri ISU / SPSU / SVSU</a:t>
            </a:r>
          </a:p>
          <a:p>
            <a:r>
              <a:rPr lang="ro-RO" sz="2400" dirty="0" smtClean="0"/>
              <a:t>Aeroporturi</a:t>
            </a:r>
          </a:p>
          <a:p>
            <a:r>
              <a:rPr lang="ro-RO" sz="2400" dirty="0" smtClean="0"/>
              <a:t>Platforme </a:t>
            </a:r>
            <a:r>
              <a:rPr lang="ro-RO" sz="2400" dirty="0" err="1" smtClean="0"/>
              <a:t>offshore</a:t>
            </a:r>
            <a:endParaRPr lang="ro-RO" sz="2400" dirty="0" smtClean="0"/>
          </a:p>
          <a:p>
            <a:r>
              <a:rPr lang="ro-RO" sz="2400" dirty="0" smtClean="0"/>
              <a:t>Marina militară</a:t>
            </a:r>
            <a:endParaRPr lang="ro-RO" sz="2400" b="1" dirty="0" smtClean="0"/>
          </a:p>
          <a:p>
            <a:r>
              <a:rPr lang="ro-RO" sz="2400" dirty="0" smtClean="0"/>
              <a:t>Căutare și salvare maritimă (SAR)</a:t>
            </a:r>
          </a:p>
          <a:p>
            <a:r>
              <a:rPr lang="ro-RO" sz="2400" dirty="0" smtClean="0"/>
              <a:t>Centrale nucleare</a:t>
            </a:r>
          </a:p>
          <a:p>
            <a:r>
              <a:rPr lang="ro-RO" sz="2400" dirty="0" smtClean="0"/>
              <a:t>Industrie</a:t>
            </a:r>
          </a:p>
          <a:p>
            <a:pPr lvl="1"/>
            <a:r>
              <a:rPr lang="ro-RO" sz="2000" dirty="0" smtClean="0"/>
              <a:t>petrolieră</a:t>
            </a:r>
          </a:p>
          <a:p>
            <a:pPr lvl="1"/>
            <a:r>
              <a:rPr lang="ro-RO" sz="2000" dirty="0" smtClean="0"/>
              <a:t>oțel / auto</a:t>
            </a:r>
          </a:p>
          <a:p>
            <a:pPr lvl="1"/>
            <a:r>
              <a:rPr lang="ro-RO" sz="2000" dirty="0" smtClean="0"/>
              <a:t>chimică</a:t>
            </a:r>
          </a:p>
          <a:p>
            <a:pPr lvl="1"/>
            <a:r>
              <a:rPr lang="ro-RO" sz="2000" dirty="0" smtClean="0"/>
              <a:t>minieră</a:t>
            </a:r>
            <a:endParaRPr lang="ro-RO" sz="2000" dirty="0"/>
          </a:p>
        </p:txBody>
      </p:sp>
      <p:sp>
        <p:nvSpPr>
          <p:cNvPr id="2" name="Slide Number Placeholder 1"/>
          <p:cNvSpPr>
            <a:spLocks noGrp="1"/>
          </p:cNvSpPr>
          <p:nvPr>
            <p:ph type="sldNum" sz="quarter" idx="12"/>
          </p:nvPr>
        </p:nvSpPr>
        <p:spPr/>
        <p:txBody>
          <a:bodyPr/>
          <a:lstStyle/>
          <a:p>
            <a:fld id="{4B7058F7-8547-4774-BA07-9BAF093FA1B1}" type="slidenum">
              <a:rPr lang="sv-SE" smtClean="0"/>
              <a:pPr/>
              <a:t>86</a:t>
            </a:fld>
            <a:endParaRPr lang="sv-SE"/>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137" y="3755254"/>
            <a:ext cx="5916864" cy="3102746"/>
          </a:xfrm>
          <a:prstGeom prst="rect">
            <a:avLst/>
          </a:prstGeom>
        </p:spPr>
      </p:pic>
    </p:spTree>
    <p:extLst>
      <p:ext uri="{BB962C8B-B14F-4D97-AF65-F5344CB8AC3E}">
        <p14:creationId xmlns:p14="http://schemas.microsoft.com/office/powerpoint/2010/main" val="2287908528"/>
      </p:ext>
    </p:extLst>
  </p:cSld>
  <p:clrMapOvr>
    <a:masterClrMapping/>
  </p:clrMapOvr>
  <p:transition spd="slow">
    <p:cove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ro-RO" noProof="0" dirty="0" smtClean="0"/>
              <a:t>Zone </a:t>
            </a:r>
            <a:r>
              <a:rPr lang="ro-RO" noProof="0" dirty="0"/>
              <a:t>r</a:t>
            </a:r>
            <a:r>
              <a:rPr lang="ro-RO" noProof="0" dirty="0" smtClean="0"/>
              <a:t>urale și zone izolate</a:t>
            </a:r>
            <a:endParaRPr lang="ro-RO" noProof="0" dirty="0"/>
          </a:p>
        </p:txBody>
      </p:sp>
      <p:sp>
        <p:nvSpPr>
          <p:cNvPr id="5" name="Platshållare för innehåll 4"/>
          <p:cNvSpPr>
            <a:spLocks noGrp="1"/>
          </p:cNvSpPr>
          <p:nvPr>
            <p:ph idx="1"/>
          </p:nvPr>
        </p:nvSpPr>
        <p:spPr>
          <a:xfrm>
            <a:off x="2244262" y="1496505"/>
            <a:ext cx="8746996" cy="3304095"/>
          </a:xfrm>
        </p:spPr>
        <p:txBody>
          <a:bodyPr/>
          <a:lstStyle/>
          <a:p>
            <a:pPr marL="0" indent="0">
              <a:buNone/>
            </a:pPr>
            <a:r>
              <a:rPr lang="ro-RO" sz="2000" b="1" dirty="0" smtClean="0"/>
              <a:t>Sistemul Cobra rezolvă următoarele probleme:</a:t>
            </a:r>
          </a:p>
          <a:p>
            <a:r>
              <a:rPr lang="ro-RO" sz="1800" dirty="0" smtClean="0"/>
              <a:t>Timp insuficient pentru instruire</a:t>
            </a:r>
          </a:p>
          <a:p>
            <a:r>
              <a:rPr lang="ro-RO" sz="1800" dirty="0" smtClean="0"/>
              <a:t>Număr redus de echipaje și personal</a:t>
            </a:r>
          </a:p>
          <a:p>
            <a:r>
              <a:rPr lang="ro-RO" sz="1800" dirty="0" smtClean="0"/>
              <a:t>Disponibilitate limitată de apă</a:t>
            </a:r>
          </a:p>
          <a:p>
            <a:r>
              <a:rPr lang="ro-RO" sz="1800" dirty="0" smtClean="0"/>
              <a:t>Riscuri izolate și de patrimoniu</a:t>
            </a:r>
          </a:p>
          <a:p>
            <a:r>
              <a:rPr lang="ro-RO" sz="1800" dirty="0" smtClean="0"/>
              <a:t>Resurse izolate de luptă contra incendiilor</a:t>
            </a:r>
          </a:p>
          <a:p>
            <a:r>
              <a:rPr lang="ro-RO" sz="1800" dirty="0" smtClean="0"/>
              <a:t>Suport operațional limitat, capacitate operaționala redusă</a:t>
            </a:r>
          </a:p>
          <a:p>
            <a:r>
              <a:rPr lang="ro-RO" sz="1800" dirty="0" smtClean="0"/>
              <a:t>Lipsa fondurilor pentru costurile de întreținere ale unei autospeciale clasice</a:t>
            </a:r>
          </a:p>
          <a:p>
            <a:r>
              <a:rPr lang="ro-RO" sz="1800" dirty="0" smtClean="0"/>
              <a:t>Așteptările comunității locale, limitarea distrugerilor colaterale cauzate de intervenție</a:t>
            </a:r>
            <a:endParaRPr lang="ro-RO" sz="1800" dirty="0"/>
          </a:p>
        </p:txBody>
      </p:sp>
      <p:pic>
        <p:nvPicPr>
          <p:cNvPr id="6" name="Picture 3" descr="Screen Shot 2012-10-08 at 22.48.56.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2583" y="4661709"/>
            <a:ext cx="8830354" cy="2196291"/>
          </a:xfrm>
          <a:prstGeom prst="rect">
            <a:avLst/>
          </a:prstGeom>
          <a:ln>
            <a:noFill/>
          </a:ln>
          <a:effectLst>
            <a:softEdge rad="112500"/>
          </a:effectLst>
        </p:spPr>
        <p:style>
          <a:lnRef idx="0">
            <a:schemeClr val="accent1"/>
          </a:lnRef>
          <a:fillRef idx="3">
            <a:schemeClr val="accent1"/>
          </a:fillRef>
          <a:effectRef idx="3">
            <a:schemeClr val="accent1"/>
          </a:effectRef>
          <a:fontRef idx="minor">
            <a:schemeClr val="lt1"/>
          </a:fontRef>
        </p:style>
      </p:pic>
      <p:sp>
        <p:nvSpPr>
          <p:cNvPr id="3" name="Slide Number Placeholder 2"/>
          <p:cNvSpPr>
            <a:spLocks noGrp="1"/>
          </p:cNvSpPr>
          <p:nvPr>
            <p:ph type="sldNum" sz="quarter" idx="12"/>
          </p:nvPr>
        </p:nvSpPr>
        <p:spPr/>
        <p:txBody>
          <a:bodyPr/>
          <a:lstStyle/>
          <a:p>
            <a:fld id="{4B7058F7-8547-4774-BA07-9BAF093FA1B1}" type="slidenum">
              <a:rPr lang="sv-SE" smtClean="0"/>
              <a:pPr/>
              <a:t>87</a:t>
            </a:fld>
            <a:endParaRPr lang="sv-SE"/>
          </a:p>
        </p:txBody>
      </p:sp>
    </p:spTree>
    <p:extLst>
      <p:ext uri="{BB962C8B-B14F-4D97-AF65-F5344CB8AC3E}">
        <p14:creationId xmlns:p14="http://schemas.microsoft.com/office/powerpoint/2010/main" val="167272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29" y="0"/>
            <a:ext cx="11146971" cy="1403350"/>
          </a:xfrm>
        </p:spPr>
        <p:txBody>
          <a:bodyPr/>
          <a:lstStyle/>
          <a:p>
            <a:r>
              <a:rPr lang="ro-RO" noProof="0" dirty="0" smtClean="0"/>
              <a:t> Zone urbane</a:t>
            </a:r>
            <a:endParaRPr lang="ro-RO" noProof="0" dirty="0"/>
          </a:p>
        </p:txBody>
      </p:sp>
      <p:sp>
        <p:nvSpPr>
          <p:cNvPr id="3" name="Content Placeholder 2"/>
          <p:cNvSpPr>
            <a:spLocks noGrp="1"/>
          </p:cNvSpPr>
          <p:nvPr>
            <p:ph idx="1"/>
          </p:nvPr>
        </p:nvSpPr>
        <p:spPr>
          <a:xfrm>
            <a:off x="1485597" y="1560513"/>
            <a:ext cx="10265833" cy="2378441"/>
          </a:xfrm>
        </p:spPr>
        <p:txBody>
          <a:bodyPr/>
          <a:lstStyle/>
          <a:p>
            <a:pPr marL="0" indent="0">
              <a:buNone/>
            </a:pPr>
            <a:r>
              <a:rPr lang="ro-RO" sz="2000" b="1" noProof="0" dirty="0" smtClean="0"/>
              <a:t>Beneficiile aplicării Cobra ca prim pas al intervenției în zonele urbane:</a:t>
            </a:r>
          </a:p>
          <a:p>
            <a:pPr marL="342900" lvl="1" indent="-342900">
              <a:buBlip>
                <a:blip r:embed="rId3"/>
              </a:buBlip>
            </a:pPr>
            <a:r>
              <a:rPr lang="ro-RO" sz="2000" noProof="0" dirty="0" smtClean="0">
                <a:latin typeface="+mn-lt"/>
                <a:ea typeface="+mn-ea"/>
                <a:cs typeface="+mn-cs"/>
              </a:rPr>
              <a:t>Acces din exterior la etajele superioare ale blocurilor înalte utilizând autoscara</a:t>
            </a:r>
          </a:p>
          <a:p>
            <a:pPr marL="342900" lvl="1" indent="-342900">
              <a:buBlip>
                <a:blip r:embed="rId3"/>
              </a:buBlip>
            </a:pPr>
            <a:r>
              <a:rPr lang="ro-RO" sz="2000" noProof="0" dirty="0" smtClean="0">
                <a:latin typeface="+mn-lt"/>
                <a:ea typeface="+mn-ea"/>
                <a:cs typeface="+mn-cs"/>
              </a:rPr>
              <a:t>Manevrabilitate în trafic congestionat și pe străzi înguste, acțiune rapidă de primă intervenție</a:t>
            </a:r>
          </a:p>
          <a:p>
            <a:pPr marL="342900" lvl="1" indent="-342900">
              <a:buBlip>
                <a:blip r:embed="rId3"/>
              </a:buBlip>
            </a:pPr>
            <a:r>
              <a:rPr lang="ro-RO" sz="2000" noProof="0" dirty="0" smtClean="0">
                <a:latin typeface="+mn-lt"/>
                <a:ea typeface="+mn-ea"/>
                <a:cs typeface="+mn-cs"/>
              </a:rPr>
              <a:t>Independența de sistemul de hidranți inutilizabil sau inexistent</a:t>
            </a:r>
          </a:p>
          <a:p>
            <a:pPr marL="342900" lvl="1" indent="-342900">
              <a:buBlip>
                <a:blip r:embed="rId3"/>
              </a:buBlip>
            </a:pPr>
            <a:r>
              <a:rPr lang="ro-RO" sz="2000" noProof="0" dirty="0" smtClean="0">
                <a:latin typeface="+mn-lt"/>
                <a:ea typeface="+mn-ea"/>
                <a:cs typeface="+mn-cs"/>
              </a:rPr>
              <a:t>Acces imediat prin uși din oțel sau uși ranforsate</a:t>
            </a:r>
          </a:p>
          <a:p>
            <a:pPr marL="342900" lvl="1" indent="-342900">
              <a:buBlip>
                <a:blip r:embed="rId3"/>
              </a:buBlip>
            </a:pPr>
            <a:r>
              <a:rPr lang="ro-RO" sz="2000" noProof="0" dirty="0" smtClean="0">
                <a:latin typeface="+mn-lt"/>
                <a:ea typeface="+mn-ea"/>
                <a:cs typeface="+mn-cs"/>
              </a:rPr>
              <a:t>Împiedică propagarea incendiului la proprietățile învecinate</a:t>
            </a:r>
            <a:r>
              <a:rPr lang="ro-RO" sz="2000" dirty="0" smtClean="0">
                <a:latin typeface="+mn-lt"/>
                <a:ea typeface="+mn-ea"/>
                <a:cs typeface="+mn-cs"/>
              </a:rPr>
              <a:t>, menține </a:t>
            </a:r>
            <a:r>
              <a:rPr lang="ro-RO" sz="2000" noProof="0" dirty="0" smtClean="0">
                <a:latin typeface="+mn-lt"/>
                <a:ea typeface="+mn-ea"/>
                <a:cs typeface="+mn-cs"/>
              </a:rPr>
              <a:t>linii de localizare</a:t>
            </a:r>
            <a:endParaRPr lang="ro-RO" noProof="0" dirty="0" smtClean="0"/>
          </a:p>
        </p:txBody>
      </p:sp>
      <p:sp>
        <p:nvSpPr>
          <p:cNvPr id="4" name="Slide Number Placeholder 3"/>
          <p:cNvSpPr>
            <a:spLocks noGrp="1"/>
          </p:cNvSpPr>
          <p:nvPr>
            <p:ph type="sldNum" sz="quarter" idx="12"/>
          </p:nvPr>
        </p:nvSpPr>
        <p:spPr/>
        <p:txBody>
          <a:bodyPr/>
          <a:lstStyle/>
          <a:p>
            <a:fld id="{4B7058F7-8547-4774-BA07-9BAF093FA1B1}" type="slidenum">
              <a:rPr lang="sv-SE" smtClean="0"/>
              <a:pPr/>
              <a:t>88</a:t>
            </a:fld>
            <a:endParaRPr lang="sv-SE"/>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1109" y="3818144"/>
            <a:ext cx="5288746" cy="2974920"/>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9371" y="3818144"/>
            <a:ext cx="3924928" cy="2943697"/>
          </a:xfrm>
          <a:prstGeom prst="rect">
            <a:avLst/>
          </a:prstGeom>
          <a:ln>
            <a:noFill/>
          </a:ln>
          <a:effectLst>
            <a:softEdge rad="112500"/>
          </a:effectLst>
        </p:spPr>
      </p:pic>
    </p:spTree>
    <p:extLst>
      <p:ext uri="{BB962C8B-B14F-4D97-AF65-F5344CB8AC3E}">
        <p14:creationId xmlns:p14="http://schemas.microsoft.com/office/powerpoint/2010/main" val="227260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ro-RO" noProof="0" dirty="0" smtClean="0"/>
              <a:t>Schimbările din societate</a:t>
            </a:r>
            <a:br>
              <a:rPr lang="ro-RO" noProof="0" dirty="0" smtClean="0"/>
            </a:br>
            <a:r>
              <a:rPr lang="ro-RO" noProof="0" dirty="0" smtClean="0"/>
              <a:t>afectează și viitorul luptei cu focul</a:t>
            </a:r>
            <a:endParaRPr lang="ro-RO" noProof="0" dirty="0"/>
          </a:p>
        </p:txBody>
      </p:sp>
      <p:sp>
        <p:nvSpPr>
          <p:cNvPr id="62467" name="Rectangle 3"/>
          <p:cNvSpPr>
            <a:spLocks noGrp="1" noChangeArrowheads="1"/>
          </p:cNvSpPr>
          <p:nvPr>
            <p:ph type="body" idx="1"/>
          </p:nvPr>
        </p:nvSpPr>
        <p:spPr>
          <a:xfrm>
            <a:off x="1371600" y="1737985"/>
            <a:ext cx="10588752" cy="4150751"/>
          </a:xfrm>
        </p:spPr>
        <p:txBody>
          <a:bodyPr/>
          <a:lstStyle/>
          <a:p>
            <a:pPr marL="342900" lvl="1" indent="-342900">
              <a:buBlip>
                <a:blip r:embed="rId3"/>
              </a:buBlip>
            </a:pPr>
            <a:r>
              <a:rPr lang="ro-RO" noProof="0" dirty="0" smtClean="0">
                <a:latin typeface="+mn-lt"/>
                <a:ea typeface="+mn-ea"/>
                <a:cs typeface="+mn-cs"/>
              </a:rPr>
              <a:t>Pierderile mari rezultate din lupta cu focul necesită noi abordări mai eficiente</a:t>
            </a:r>
          </a:p>
          <a:p>
            <a:pPr marL="342900" lvl="1" indent="-342900">
              <a:buBlip>
                <a:blip r:embed="rId3"/>
              </a:buBlip>
            </a:pPr>
            <a:r>
              <a:rPr lang="ro-RO" noProof="0" dirty="0" smtClean="0">
                <a:latin typeface="+mn-lt"/>
                <a:ea typeface="+mn-ea"/>
                <a:cs typeface="+mn-cs"/>
              </a:rPr>
              <a:t>Provocările unui trafic congestionat și lipsei locurilor de parcare în zonele urbane</a:t>
            </a:r>
          </a:p>
          <a:p>
            <a:pPr marL="342900" lvl="1" indent="-342900">
              <a:buBlip>
                <a:blip r:embed="rId3"/>
              </a:buBlip>
            </a:pPr>
            <a:r>
              <a:rPr lang="ro-RO" noProof="0" dirty="0" smtClean="0">
                <a:latin typeface="+mn-lt"/>
                <a:ea typeface="+mn-ea"/>
                <a:cs typeface="+mn-cs"/>
              </a:rPr>
              <a:t>Clădirile mai înalte, tunelurile, noile infrastructuri, noile construcții și noile materiale generează noi riscuri pentru pompieri</a:t>
            </a:r>
          </a:p>
          <a:p>
            <a:pPr marL="342900" lvl="1" indent="-342900">
              <a:buBlip>
                <a:blip r:embed="rId3"/>
              </a:buBlip>
            </a:pPr>
            <a:r>
              <a:rPr lang="ro-RO" noProof="0" dirty="0" smtClean="0">
                <a:latin typeface="+mn-lt"/>
                <a:ea typeface="+mn-ea"/>
                <a:cs typeface="+mn-cs"/>
              </a:rPr>
              <a:t>Fondurile limitate și inițiativele de reducere a costurilor duc la nevoia de echipamente mai mici, mai flexibile, ușor de întreținut și rentabile</a:t>
            </a:r>
          </a:p>
          <a:p>
            <a:pPr marL="342900" lvl="1" indent="-342900">
              <a:buBlip>
                <a:blip r:embed="rId3"/>
              </a:buBlip>
            </a:pPr>
            <a:r>
              <a:rPr lang="ro-RO" noProof="0" dirty="0" smtClean="0">
                <a:latin typeface="+mn-lt"/>
                <a:ea typeface="+mn-ea"/>
                <a:cs typeface="+mn-cs"/>
              </a:rPr>
              <a:t>Disponibilizările și personalul insuficient</a:t>
            </a:r>
          </a:p>
          <a:p>
            <a:pPr marL="342900" lvl="1" indent="-342900">
              <a:buBlip>
                <a:blip r:embed="rId3"/>
              </a:buBlip>
            </a:pPr>
            <a:r>
              <a:rPr lang="ro-RO" dirty="0" smtClean="0">
                <a:latin typeface="+mn-lt"/>
                <a:ea typeface="+mn-ea"/>
                <a:cs typeface="+mn-cs"/>
              </a:rPr>
              <a:t>Interesul asupra limitării</a:t>
            </a:r>
            <a:r>
              <a:rPr lang="ro-RO" noProof="0" dirty="0" smtClean="0">
                <a:latin typeface="+mn-lt"/>
                <a:ea typeface="+mn-ea"/>
                <a:cs typeface="+mn-cs"/>
              </a:rPr>
              <a:t> distrugerilor cauzate de apă</a:t>
            </a:r>
          </a:p>
          <a:p>
            <a:pPr marL="342900" lvl="1" indent="-342900">
              <a:buBlip>
                <a:blip r:embed="rId3"/>
              </a:buBlip>
            </a:pPr>
            <a:r>
              <a:rPr lang="ro-RO" noProof="0" dirty="0" smtClean="0">
                <a:latin typeface="+mn-lt"/>
                <a:ea typeface="+mn-ea"/>
                <a:cs typeface="+mn-cs"/>
              </a:rPr>
              <a:t>Presiune pentru protejarea mediului și a patrimoniului </a:t>
            </a:r>
            <a:endParaRPr lang="ro-RO" noProof="0" dirty="0">
              <a:latin typeface="+mn-lt"/>
              <a:ea typeface="+mn-ea"/>
              <a:cs typeface="+mn-cs"/>
            </a:endParaRPr>
          </a:p>
        </p:txBody>
      </p:sp>
      <p:sp>
        <p:nvSpPr>
          <p:cNvPr id="2" name="Slide Number Placeholder 1"/>
          <p:cNvSpPr>
            <a:spLocks noGrp="1"/>
          </p:cNvSpPr>
          <p:nvPr>
            <p:ph type="sldNum" sz="quarter" idx="12"/>
          </p:nvPr>
        </p:nvSpPr>
        <p:spPr/>
        <p:txBody>
          <a:bodyPr/>
          <a:lstStyle/>
          <a:p>
            <a:fld id="{4B7058F7-8547-4774-BA07-9BAF093FA1B1}" type="slidenum">
              <a:rPr lang="sv-SE" smtClean="0"/>
              <a:pPr/>
              <a:t>89</a:t>
            </a:fld>
            <a:endParaRPr lang="sv-SE"/>
          </a:p>
        </p:txBody>
      </p:sp>
    </p:spTree>
    <p:extLst>
      <p:ext uri="{BB962C8B-B14F-4D97-AF65-F5344CB8AC3E}">
        <p14:creationId xmlns:p14="http://schemas.microsoft.com/office/powerpoint/2010/main" val="175990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897" y="2141170"/>
            <a:ext cx="8805150" cy="4354077"/>
          </a:xfrm>
          <a:prstGeom prst="rect">
            <a:avLst/>
          </a:prstGeom>
        </p:spPr>
      </p:pic>
      <p:sp>
        <p:nvSpPr>
          <p:cNvPr id="2" name="Title 1"/>
          <p:cNvSpPr>
            <a:spLocks noGrp="1"/>
          </p:cNvSpPr>
          <p:nvPr>
            <p:ph type="title"/>
          </p:nvPr>
        </p:nvSpPr>
        <p:spPr/>
        <p:txBody>
          <a:bodyPr/>
          <a:lstStyle/>
          <a:p>
            <a:r>
              <a:rPr lang="ro-RO" noProof="0" dirty="0"/>
              <a:t>Metoda Cobra</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4488" y="2210739"/>
            <a:ext cx="9206544" cy="4516052"/>
          </a:xfrm>
          <a:prstGeom prst="rect">
            <a:avLst/>
          </a:prstGeom>
        </p:spPr>
      </p:pic>
      <p:sp>
        <p:nvSpPr>
          <p:cNvPr id="3" name="Slide Number Placeholder 2"/>
          <p:cNvSpPr>
            <a:spLocks noGrp="1"/>
          </p:cNvSpPr>
          <p:nvPr>
            <p:ph type="sldNum" sz="quarter" idx="12"/>
          </p:nvPr>
        </p:nvSpPr>
        <p:spPr/>
        <p:txBody>
          <a:bodyPr/>
          <a:lstStyle/>
          <a:p>
            <a:fld id="{F1ACBA6C-8D1B-4DA9-BA72-CB6242230B49}" type="slidenum">
              <a:rPr lang="sv-SE" smtClean="0"/>
              <a:pPr/>
              <a:t>9</a:t>
            </a:fld>
            <a:endParaRPr lang="sv-SE"/>
          </a:p>
        </p:txBody>
      </p:sp>
      <p:sp>
        <p:nvSpPr>
          <p:cNvPr id="4" name="TextBox 3"/>
          <p:cNvSpPr txBox="1"/>
          <p:nvPr/>
        </p:nvSpPr>
        <p:spPr>
          <a:xfrm>
            <a:off x="3414944" y="1633266"/>
            <a:ext cx="7253056" cy="400110"/>
          </a:xfrm>
          <a:prstGeom prst="rect">
            <a:avLst/>
          </a:prstGeom>
          <a:noFill/>
        </p:spPr>
        <p:txBody>
          <a:bodyPr wrap="square" rtlCol="0">
            <a:spAutoFit/>
          </a:bodyPr>
          <a:lstStyle/>
          <a:p>
            <a:r>
              <a:rPr lang="ro-RO" sz="2000" dirty="0"/>
              <a:t>Utilizarea stingătorului cu hidroperforare, monitorizare termică</a:t>
            </a:r>
          </a:p>
        </p:txBody>
      </p:sp>
      <p:sp>
        <p:nvSpPr>
          <p:cNvPr id="6" name="TextBox 5"/>
          <p:cNvSpPr txBox="1"/>
          <p:nvPr/>
        </p:nvSpPr>
        <p:spPr>
          <a:xfrm>
            <a:off x="2740242" y="1325490"/>
            <a:ext cx="674703" cy="1015663"/>
          </a:xfrm>
          <a:prstGeom prst="rect">
            <a:avLst/>
          </a:prstGeom>
          <a:noFill/>
        </p:spPr>
        <p:txBody>
          <a:bodyPr wrap="square" rtlCol="0">
            <a:spAutoFit/>
          </a:bodyPr>
          <a:lstStyle/>
          <a:p>
            <a:r>
              <a:rPr lang="ro-RO" sz="6000" b="1" dirty="0">
                <a:solidFill>
                  <a:srgbClr val="FF0000"/>
                </a:solidFill>
              </a:rPr>
              <a:t>3</a:t>
            </a:r>
          </a:p>
        </p:txBody>
      </p:sp>
    </p:spTree>
    <p:extLst>
      <p:ext uri="{BB962C8B-B14F-4D97-AF65-F5344CB8AC3E}">
        <p14:creationId xmlns:p14="http://schemas.microsoft.com/office/powerpoint/2010/main" val="24816414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ro-RO" noProof="0" dirty="0" smtClean="0"/>
              <a:t>Mai mult decât un simplu echipament</a:t>
            </a:r>
            <a:endParaRPr lang="ro-RO" noProof="0" dirty="0"/>
          </a:p>
        </p:txBody>
      </p:sp>
      <p:sp>
        <p:nvSpPr>
          <p:cNvPr id="62467" name="Rectangle 3"/>
          <p:cNvSpPr>
            <a:spLocks noGrp="1" noChangeArrowheads="1"/>
          </p:cNvSpPr>
          <p:nvPr>
            <p:ph type="body" idx="1"/>
          </p:nvPr>
        </p:nvSpPr>
        <p:spPr>
          <a:xfrm>
            <a:off x="1426464" y="1737985"/>
            <a:ext cx="10250423" cy="4808865"/>
          </a:xfrm>
        </p:spPr>
        <p:txBody>
          <a:bodyPr/>
          <a:lstStyle/>
          <a:p>
            <a:pPr marL="342900" lvl="1" indent="-342900">
              <a:buBlip>
                <a:blip r:embed="rId3"/>
              </a:buBlip>
            </a:pPr>
            <a:r>
              <a:rPr lang="ro-RO" dirty="0" smtClean="0">
                <a:latin typeface="+mn-lt"/>
                <a:ea typeface="+mn-ea"/>
                <a:cs typeface="+mn-cs"/>
              </a:rPr>
              <a:t>Inițial, echipamentul Cobra a fost remarcat ca o unealtă specializată cu o abilitate spectaculoasă de a perfora materiale</a:t>
            </a:r>
          </a:p>
          <a:p>
            <a:pPr marL="342900" lvl="1" indent="-342900">
              <a:buBlip>
                <a:blip r:embed="rId3"/>
              </a:buBlip>
            </a:pPr>
            <a:r>
              <a:rPr lang="ro-RO" b="1" dirty="0" smtClean="0">
                <a:latin typeface="+mn-lt"/>
                <a:ea typeface="+mn-ea"/>
                <a:cs typeface="+mn-cs"/>
              </a:rPr>
              <a:t>Cobra nu este doar un produs </a:t>
            </a:r>
            <a:r>
              <a:rPr lang="ro-RO" dirty="0" smtClean="0">
                <a:latin typeface="+mn-lt"/>
                <a:ea typeface="+mn-ea"/>
                <a:cs typeface="+mn-cs"/>
              </a:rPr>
              <a:t>excepțional pentru stingerea incendiilor, poziționat ca opțiune de prim răspuns</a:t>
            </a:r>
          </a:p>
          <a:p>
            <a:pPr marL="342900" lvl="1" indent="-342900">
              <a:buBlip>
                <a:blip r:embed="rId3"/>
              </a:buBlip>
            </a:pPr>
            <a:r>
              <a:rPr lang="ro-RO" b="1" dirty="0" smtClean="0">
                <a:latin typeface="+mn-lt"/>
                <a:ea typeface="+mn-ea"/>
                <a:cs typeface="+mn-cs"/>
              </a:rPr>
              <a:t>Cobra este o metodologie </a:t>
            </a:r>
            <a:r>
              <a:rPr lang="ro-RO" dirty="0" smtClean="0">
                <a:latin typeface="+mn-lt"/>
                <a:ea typeface="+mn-ea"/>
                <a:cs typeface="+mn-cs"/>
              </a:rPr>
              <a:t>modernă de luptă cu focul</a:t>
            </a:r>
          </a:p>
          <a:p>
            <a:pPr marL="342900" lvl="1" indent="-342900">
              <a:buBlip>
                <a:blip r:embed="rId3"/>
              </a:buBlip>
            </a:pPr>
            <a:endParaRPr lang="ro-RO" dirty="0" smtClean="0">
              <a:latin typeface="+mn-lt"/>
              <a:ea typeface="+mn-ea"/>
              <a:cs typeface="+mn-cs"/>
            </a:endParaRPr>
          </a:p>
          <a:p>
            <a:pPr marL="342900" lvl="1" indent="-342900">
              <a:buBlip>
                <a:blip r:embed="rId3"/>
              </a:buBlip>
            </a:pPr>
            <a:r>
              <a:rPr lang="ro-RO" b="1" dirty="0" smtClean="0">
                <a:latin typeface="+mn-lt"/>
                <a:ea typeface="+mn-ea"/>
                <a:cs typeface="+mn-cs"/>
              </a:rPr>
              <a:t>Cobra</a:t>
            </a:r>
            <a:r>
              <a:rPr lang="ro-RO" dirty="0" smtClean="0">
                <a:latin typeface="+mn-lt"/>
                <a:ea typeface="+mn-ea"/>
                <a:cs typeface="+mn-cs"/>
              </a:rPr>
              <a:t> poate contribui la dezvoltarea pompierilor ca organizație, îmbunătățind mai multe aspecte:</a:t>
            </a:r>
          </a:p>
          <a:p>
            <a:pPr marL="742950" lvl="2" indent="-342900">
              <a:buBlip>
                <a:blip r:embed="rId3"/>
              </a:buBlip>
            </a:pPr>
            <a:r>
              <a:rPr lang="ro-RO" dirty="0" smtClean="0">
                <a:latin typeface="+mn-lt"/>
                <a:ea typeface="+mn-ea"/>
                <a:cs typeface="+mn-cs"/>
              </a:rPr>
              <a:t>timpul de răspuns și durata intervenției</a:t>
            </a:r>
          </a:p>
          <a:p>
            <a:pPr marL="742950" lvl="2" indent="-342900">
              <a:buBlip>
                <a:blip r:embed="rId3"/>
              </a:buBlip>
            </a:pPr>
            <a:r>
              <a:rPr lang="ro-RO" dirty="0" smtClean="0">
                <a:latin typeface="+mn-lt"/>
                <a:ea typeface="+mn-ea"/>
                <a:cs typeface="+mn-cs"/>
              </a:rPr>
              <a:t>siguranța personalului în timpul intervenției</a:t>
            </a:r>
          </a:p>
          <a:p>
            <a:pPr marL="742950" lvl="2" indent="-342900">
              <a:buBlip>
                <a:blip r:embed="rId3"/>
              </a:buBlip>
            </a:pPr>
            <a:r>
              <a:rPr lang="ro-RO" dirty="0" smtClean="0">
                <a:latin typeface="+mn-lt"/>
                <a:ea typeface="+mn-ea"/>
                <a:cs typeface="+mn-cs"/>
              </a:rPr>
              <a:t>eficiența, protejarea mediului și a proprietăților</a:t>
            </a:r>
          </a:p>
          <a:p>
            <a:pPr marL="742950" lvl="2" indent="-342900">
              <a:buBlip>
                <a:blip r:embed="rId3"/>
              </a:buBlip>
            </a:pPr>
            <a:r>
              <a:rPr lang="ro-RO" dirty="0" smtClean="0">
                <a:latin typeface="+mn-lt"/>
                <a:ea typeface="+mn-ea"/>
                <a:cs typeface="+mn-cs"/>
              </a:rPr>
              <a:t>nu în ultimul rând, creșterea șansei de salvare a vieților omenești</a:t>
            </a:r>
          </a:p>
        </p:txBody>
      </p:sp>
      <p:sp>
        <p:nvSpPr>
          <p:cNvPr id="2" name="Slide Number Placeholder 1"/>
          <p:cNvSpPr>
            <a:spLocks noGrp="1"/>
          </p:cNvSpPr>
          <p:nvPr>
            <p:ph type="sldNum" sz="quarter" idx="12"/>
          </p:nvPr>
        </p:nvSpPr>
        <p:spPr/>
        <p:txBody>
          <a:bodyPr/>
          <a:lstStyle/>
          <a:p>
            <a:fld id="{4B7058F7-8547-4774-BA07-9BAF093FA1B1}" type="slidenum">
              <a:rPr lang="sv-SE" smtClean="0"/>
              <a:pPr/>
              <a:t>90</a:t>
            </a:fld>
            <a:endParaRPr lang="sv-SE" dirty="0"/>
          </a:p>
        </p:txBody>
      </p:sp>
    </p:spTree>
    <p:extLst>
      <p:ext uri="{BB962C8B-B14F-4D97-AF65-F5344CB8AC3E}">
        <p14:creationId xmlns:p14="http://schemas.microsoft.com/office/powerpoint/2010/main" val="326354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ACBA6C-8D1B-4DA9-BA72-CB6242230B49}" type="slidenum">
              <a:rPr lang="sv-SE" smtClean="0"/>
              <a:pPr/>
              <a:t>91</a:t>
            </a:fld>
            <a:endParaRPr lang="sv-SE"/>
          </a:p>
        </p:txBody>
      </p:sp>
      <p:sp>
        <p:nvSpPr>
          <p:cNvPr id="4" name="TextBox 3"/>
          <p:cNvSpPr txBox="1"/>
          <p:nvPr/>
        </p:nvSpPr>
        <p:spPr>
          <a:xfrm>
            <a:off x="4406122" y="1668766"/>
            <a:ext cx="4429958" cy="461665"/>
          </a:xfrm>
          <a:prstGeom prst="rect">
            <a:avLst/>
          </a:prstGeom>
          <a:noFill/>
        </p:spPr>
        <p:txBody>
          <a:bodyPr wrap="square" rtlCol="0">
            <a:spAutoFit/>
          </a:bodyPr>
          <a:lstStyle/>
          <a:p>
            <a:r>
              <a:rPr lang="ro-RO" sz="2400" dirty="0">
                <a:latin typeface="+mn-lt"/>
              </a:rPr>
              <a:t>Peste </a:t>
            </a:r>
            <a:r>
              <a:rPr lang="en-US" sz="2400" dirty="0" smtClean="0">
                <a:latin typeface="+mn-lt"/>
              </a:rPr>
              <a:t>8</a:t>
            </a:r>
            <a:r>
              <a:rPr lang="ro-RO" sz="2400" dirty="0" smtClean="0">
                <a:latin typeface="+mn-lt"/>
              </a:rPr>
              <a:t>00 </a:t>
            </a:r>
            <a:r>
              <a:rPr lang="ro-RO" sz="2400" dirty="0">
                <a:latin typeface="+mn-lt"/>
              </a:rPr>
              <a:t>de unități Cobra livrate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801" y="2227706"/>
            <a:ext cx="7086600" cy="4210050"/>
          </a:xfrm>
          <a:prstGeom prst="rect">
            <a:avLst/>
          </a:prstGeom>
          <a:ln>
            <a:noFill/>
          </a:ln>
          <a:effectLst>
            <a:outerShdw blurRad="292100" dist="139700" dir="2700000" algn="tl" rotWithShape="0">
              <a:srgbClr val="333333">
                <a:alpha val="65000"/>
              </a:srgbClr>
            </a:outerShdw>
          </a:effectLst>
        </p:spPr>
      </p:pic>
      <p:sp>
        <p:nvSpPr>
          <p:cNvPr id="7" name="Title 6"/>
          <p:cNvSpPr>
            <a:spLocks noGrp="1"/>
          </p:cNvSpPr>
          <p:nvPr>
            <p:ph type="title"/>
          </p:nvPr>
        </p:nvSpPr>
        <p:spPr/>
        <p:txBody>
          <a:bodyPr/>
          <a:lstStyle/>
          <a:p>
            <a:r>
              <a:rPr lang="ro-RO" noProof="0" dirty="0"/>
              <a:t>Clienți în peste 30 de țări</a:t>
            </a:r>
          </a:p>
        </p:txBody>
      </p:sp>
    </p:spTree>
    <p:extLst>
      <p:ext uri="{BB962C8B-B14F-4D97-AF65-F5344CB8AC3E}">
        <p14:creationId xmlns:p14="http://schemas.microsoft.com/office/powerpoint/2010/main" val="3251518221"/>
      </p:ext>
    </p:extLst>
  </p:cSld>
  <p:clrMapOvr>
    <a:masterClrMapping/>
  </p:clrMapOvr>
  <p:transition spd="slow">
    <p:cove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a:t>Clienți în peste 30 de țări</a:t>
            </a:r>
          </a:p>
        </p:txBody>
      </p:sp>
      <p:sp>
        <p:nvSpPr>
          <p:cNvPr id="3" name="Slide Number Placeholder 2"/>
          <p:cNvSpPr>
            <a:spLocks noGrp="1"/>
          </p:cNvSpPr>
          <p:nvPr>
            <p:ph type="sldNum" sz="quarter" idx="12"/>
          </p:nvPr>
        </p:nvSpPr>
        <p:spPr/>
        <p:txBody>
          <a:bodyPr/>
          <a:lstStyle/>
          <a:p>
            <a:fld id="{F1ACBA6C-8D1B-4DA9-BA72-CB6242230B49}" type="slidenum">
              <a:rPr lang="sv-SE" smtClean="0"/>
              <a:pPr/>
              <a:t>92</a:t>
            </a:fld>
            <a:endParaRPr lang="sv-SE"/>
          </a:p>
        </p:txBody>
      </p:sp>
      <p:sp>
        <p:nvSpPr>
          <p:cNvPr id="4" name="Content Placeholder 2"/>
          <p:cNvSpPr txBox="1">
            <a:spLocks/>
          </p:cNvSpPr>
          <p:nvPr/>
        </p:nvSpPr>
        <p:spPr bwMode="auto">
          <a:xfrm>
            <a:off x="2081100" y="2015112"/>
            <a:ext cx="7566663" cy="4531738"/>
          </a:xfrm>
          <a:prstGeom prst="rect">
            <a:avLst/>
          </a:prstGeom>
          <a:noFill/>
          <a:ln w="9525">
            <a:noFill/>
            <a:miter lim="800000"/>
            <a:headEnd/>
            <a:tailEnd/>
          </a:ln>
        </p:spPr>
        <p:txBody>
          <a:bodyPr numCol="3"/>
          <a:lstStyle/>
          <a:p>
            <a:pPr marL="342900" indent="-342900">
              <a:lnSpc>
                <a:spcPct val="90000"/>
              </a:lnSpc>
              <a:spcBef>
                <a:spcPct val="20000"/>
              </a:spcBef>
              <a:buBlip>
                <a:blip r:embed="rId3"/>
              </a:buBlip>
              <a:defRPr/>
            </a:pPr>
            <a:r>
              <a:rPr lang="ro-RO" sz="2400" dirty="0" smtClean="0">
                <a:solidFill>
                  <a:srgbClr val="404040"/>
                </a:solidFill>
                <a:latin typeface="+mn-lt"/>
              </a:rPr>
              <a:t>Suedia</a:t>
            </a:r>
            <a:endParaRPr lang="ro-RO" sz="2400" b="1" dirty="0" smtClean="0">
              <a:solidFill>
                <a:srgbClr val="FF0000"/>
              </a:solidFill>
              <a:latin typeface="+mn-lt"/>
            </a:endParaRPr>
          </a:p>
          <a:p>
            <a:pPr marL="342900" indent="-342900">
              <a:lnSpc>
                <a:spcPct val="90000"/>
              </a:lnSpc>
              <a:spcBef>
                <a:spcPct val="20000"/>
              </a:spcBef>
              <a:buBlip>
                <a:blip r:embed="rId3"/>
              </a:buBlip>
              <a:defRPr/>
            </a:pPr>
            <a:r>
              <a:rPr lang="ro-RO" sz="2400" dirty="0" smtClean="0">
                <a:solidFill>
                  <a:srgbClr val="404040"/>
                </a:solidFill>
                <a:latin typeface="+mn-lt"/>
              </a:rPr>
              <a:t>Norvegia</a:t>
            </a:r>
            <a:endParaRPr lang="ro-RO" sz="2400" b="1" dirty="0" smtClean="0">
              <a:solidFill>
                <a:srgbClr val="FF0000"/>
              </a:solidFill>
              <a:latin typeface="+mn-lt"/>
            </a:endParaRPr>
          </a:p>
          <a:p>
            <a:pPr marL="342900" indent="-342900">
              <a:lnSpc>
                <a:spcPct val="90000"/>
              </a:lnSpc>
              <a:spcBef>
                <a:spcPct val="20000"/>
              </a:spcBef>
              <a:buBlip>
                <a:blip r:embed="rId3"/>
              </a:buBlip>
              <a:defRPr/>
            </a:pPr>
            <a:r>
              <a:rPr lang="ro-RO" sz="2400" dirty="0" smtClean="0">
                <a:solidFill>
                  <a:srgbClr val="404040"/>
                </a:solidFill>
                <a:latin typeface="+mn-lt"/>
              </a:rPr>
              <a:t>UK</a:t>
            </a:r>
            <a:endParaRPr lang="ro-RO" sz="2400" b="1" dirty="0" smtClean="0">
              <a:solidFill>
                <a:srgbClr val="FF0000"/>
              </a:solidFill>
              <a:latin typeface="+mn-lt"/>
            </a:endParaRPr>
          </a:p>
          <a:p>
            <a:pPr marL="342900" indent="-342900">
              <a:lnSpc>
                <a:spcPct val="90000"/>
              </a:lnSpc>
              <a:spcBef>
                <a:spcPct val="20000"/>
              </a:spcBef>
              <a:buBlip>
                <a:blip r:embed="rId3"/>
              </a:buBlip>
              <a:defRPr/>
            </a:pPr>
            <a:r>
              <a:rPr lang="ro-RO" sz="2400" dirty="0" smtClean="0">
                <a:solidFill>
                  <a:srgbClr val="404040"/>
                </a:solidFill>
                <a:latin typeface="+mn-lt"/>
              </a:rPr>
              <a:t>Finlanda</a:t>
            </a:r>
          </a:p>
          <a:p>
            <a:pPr marL="342900" indent="-342900">
              <a:lnSpc>
                <a:spcPct val="90000"/>
              </a:lnSpc>
              <a:spcBef>
                <a:spcPct val="20000"/>
              </a:spcBef>
              <a:buBlip>
                <a:blip r:embed="rId3"/>
              </a:buBlip>
              <a:defRPr/>
            </a:pPr>
            <a:r>
              <a:rPr lang="ro-RO" sz="2400" dirty="0" smtClean="0">
                <a:solidFill>
                  <a:srgbClr val="404040"/>
                </a:solidFill>
                <a:latin typeface="+mn-lt"/>
              </a:rPr>
              <a:t>Danemarca</a:t>
            </a:r>
          </a:p>
          <a:p>
            <a:pPr marL="342900" indent="-342900">
              <a:lnSpc>
                <a:spcPct val="90000"/>
              </a:lnSpc>
              <a:spcBef>
                <a:spcPct val="20000"/>
              </a:spcBef>
              <a:buBlip>
                <a:blip r:embed="rId3"/>
              </a:buBlip>
              <a:defRPr/>
            </a:pPr>
            <a:r>
              <a:rPr lang="ro-RO" sz="2400" dirty="0" smtClean="0">
                <a:solidFill>
                  <a:srgbClr val="404040"/>
                </a:solidFill>
                <a:latin typeface="+mn-lt"/>
              </a:rPr>
              <a:t>Estonia</a:t>
            </a:r>
          </a:p>
          <a:p>
            <a:pPr marL="342900" indent="-342900">
              <a:lnSpc>
                <a:spcPct val="90000"/>
              </a:lnSpc>
              <a:spcBef>
                <a:spcPct val="20000"/>
              </a:spcBef>
              <a:buBlip>
                <a:blip r:embed="rId3"/>
              </a:buBlip>
              <a:defRPr/>
            </a:pPr>
            <a:r>
              <a:rPr lang="ro-RO" sz="2400" dirty="0" smtClean="0">
                <a:solidFill>
                  <a:srgbClr val="404040"/>
                </a:solidFill>
                <a:latin typeface="+mn-lt"/>
              </a:rPr>
              <a:t>Germania</a:t>
            </a:r>
          </a:p>
          <a:p>
            <a:pPr marL="342900" indent="-342900">
              <a:lnSpc>
                <a:spcPct val="90000"/>
              </a:lnSpc>
              <a:spcBef>
                <a:spcPct val="20000"/>
              </a:spcBef>
              <a:buBlip>
                <a:blip r:embed="rId3"/>
              </a:buBlip>
              <a:defRPr/>
            </a:pPr>
            <a:r>
              <a:rPr lang="ro-RO" sz="2400" dirty="0" smtClean="0">
                <a:solidFill>
                  <a:srgbClr val="404040"/>
                </a:solidFill>
                <a:latin typeface="+mn-lt"/>
              </a:rPr>
              <a:t>Franța</a:t>
            </a:r>
          </a:p>
          <a:p>
            <a:pPr marL="342900" indent="-342900">
              <a:lnSpc>
                <a:spcPct val="90000"/>
              </a:lnSpc>
              <a:spcBef>
                <a:spcPct val="20000"/>
              </a:spcBef>
              <a:buBlip>
                <a:blip r:embed="rId3"/>
              </a:buBlip>
              <a:defRPr/>
            </a:pPr>
            <a:r>
              <a:rPr lang="ro-RO" sz="2400" dirty="0" smtClean="0">
                <a:solidFill>
                  <a:srgbClr val="404040"/>
                </a:solidFill>
                <a:latin typeface="+mn-lt"/>
              </a:rPr>
              <a:t>Belgia</a:t>
            </a:r>
          </a:p>
          <a:p>
            <a:pPr marL="342900" indent="-342900">
              <a:lnSpc>
                <a:spcPct val="90000"/>
              </a:lnSpc>
              <a:spcBef>
                <a:spcPct val="20000"/>
              </a:spcBef>
              <a:buBlip>
                <a:blip r:embed="rId3"/>
              </a:buBlip>
              <a:defRPr/>
            </a:pPr>
            <a:r>
              <a:rPr lang="ro-RO" sz="2400" dirty="0" smtClean="0">
                <a:solidFill>
                  <a:srgbClr val="404040"/>
                </a:solidFill>
                <a:latin typeface="+mn-lt"/>
              </a:rPr>
              <a:t>Olanda</a:t>
            </a:r>
          </a:p>
          <a:p>
            <a:pPr marL="342900" indent="-342900">
              <a:lnSpc>
                <a:spcPct val="90000"/>
              </a:lnSpc>
              <a:spcBef>
                <a:spcPct val="20000"/>
              </a:spcBef>
              <a:buBlip>
                <a:blip r:embed="rId3"/>
              </a:buBlip>
              <a:defRPr/>
            </a:pPr>
            <a:r>
              <a:rPr lang="ro-RO" sz="2400" dirty="0" smtClean="0">
                <a:solidFill>
                  <a:srgbClr val="404040"/>
                </a:solidFill>
                <a:latin typeface="+mn-lt"/>
              </a:rPr>
              <a:t>Elveția</a:t>
            </a:r>
          </a:p>
          <a:p>
            <a:pPr marL="342900" indent="-342900">
              <a:lnSpc>
                <a:spcPct val="90000"/>
              </a:lnSpc>
              <a:spcBef>
                <a:spcPct val="20000"/>
              </a:spcBef>
              <a:buBlip>
                <a:blip r:embed="rId3"/>
              </a:buBlip>
              <a:defRPr/>
            </a:pPr>
            <a:r>
              <a:rPr lang="ro-RO" sz="2400" dirty="0" smtClean="0">
                <a:solidFill>
                  <a:srgbClr val="404040"/>
                </a:solidFill>
                <a:latin typeface="+mn-lt"/>
              </a:rPr>
              <a:t>Italia</a:t>
            </a:r>
          </a:p>
          <a:p>
            <a:pPr marL="342900" indent="-342900">
              <a:lnSpc>
                <a:spcPct val="90000"/>
              </a:lnSpc>
              <a:spcBef>
                <a:spcPct val="20000"/>
              </a:spcBef>
              <a:buBlip>
                <a:blip r:embed="rId3"/>
              </a:buBlip>
              <a:defRPr/>
            </a:pPr>
            <a:r>
              <a:rPr lang="ro-RO" sz="2400" dirty="0" smtClean="0">
                <a:solidFill>
                  <a:srgbClr val="404040"/>
                </a:solidFill>
                <a:latin typeface="+mn-lt"/>
              </a:rPr>
              <a:t>Polonia </a:t>
            </a:r>
          </a:p>
          <a:p>
            <a:pPr marL="342900" indent="-342900">
              <a:lnSpc>
                <a:spcPct val="90000"/>
              </a:lnSpc>
              <a:spcBef>
                <a:spcPct val="20000"/>
              </a:spcBef>
              <a:buBlip>
                <a:blip r:embed="rId3"/>
              </a:buBlip>
              <a:defRPr/>
            </a:pPr>
            <a:r>
              <a:rPr lang="ro-RO" sz="2400" dirty="0" smtClean="0">
                <a:solidFill>
                  <a:srgbClr val="404040"/>
                </a:solidFill>
                <a:latin typeface="+mn-lt"/>
              </a:rPr>
              <a:t>Cehia</a:t>
            </a:r>
          </a:p>
          <a:p>
            <a:pPr marL="342900" indent="-342900">
              <a:lnSpc>
                <a:spcPct val="90000"/>
              </a:lnSpc>
              <a:spcBef>
                <a:spcPct val="20000"/>
              </a:spcBef>
              <a:buBlip>
                <a:blip r:embed="rId3"/>
              </a:buBlip>
              <a:defRPr/>
            </a:pPr>
            <a:r>
              <a:rPr lang="ro-RO" sz="2400" dirty="0" smtClean="0">
                <a:solidFill>
                  <a:srgbClr val="404040"/>
                </a:solidFill>
                <a:latin typeface="+mn-lt"/>
              </a:rPr>
              <a:t>Ucraina</a:t>
            </a:r>
          </a:p>
          <a:p>
            <a:pPr marL="342900" indent="-342900">
              <a:lnSpc>
                <a:spcPct val="90000"/>
              </a:lnSpc>
              <a:spcBef>
                <a:spcPct val="20000"/>
              </a:spcBef>
              <a:buBlip>
                <a:blip r:embed="rId3"/>
              </a:buBlip>
              <a:defRPr/>
            </a:pPr>
            <a:r>
              <a:rPr lang="ro-RO" sz="2400" dirty="0" smtClean="0">
                <a:solidFill>
                  <a:srgbClr val="404040"/>
                </a:solidFill>
                <a:latin typeface="+mn-lt"/>
              </a:rPr>
              <a:t>Turcia</a:t>
            </a:r>
          </a:p>
          <a:p>
            <a:pPr marL="342900" indent="-342900">
              <a:lnSpc>
                <a:spcPct val="90000"/>
              </a:lnSpc>
              <a:spcBef>
                <a:spcPct val="20000"/>
              </a:spcBef>
              <a:buBlip>
                <a:blip r:embed="rId3"/>
              </a:buBlip>
              <a:defRPr/>
            </a:pPr>
            <a:r>
              <a:rPr lang="ro-RO" sz="2400" dirty="0" smtClean="0">
                <a:solidFill>
                  <a:srgbClr val="404040"/>
                </a:solidFill>
                <a:latin typeface="+mn-lt"/>
              </a:rPr>
              <a:t>Japonia</a:t>
            </a:r>
          </a:p>
          <a:p>
            <a:pPr marL="342900" indent="-342900">
              <a:lnSpc>
                <a:spcPct val="90000"/>
              </a:lnSpc>
              <a:spcBef>
                <a:spcPct val="20000"/>
              </a:spcBef>
              <a:buBlip>
                <a:blip r:embed="rId3"/>
              </a:buBlip>
              <a:defRPr/>
            </a:pPr>
            <a:r>
              <a:rPr lang="ro-RO" sz="2400" dirty="0" smtClean="0">
                <a:solidFill>
                  <a:srgbClr val="404040"/>
                </a:solidFill>
                <a:latin typeface="+mn-lt"/>
              </a:rPr>
              <a:t>Malaysia</a:t>
            </a:r>
            <a:endParaRPr lang="ro-RO" sz="2400" b="1" dirty="0" smtClean="0">
              <a:solidFill>
                <a:srgbClr val="FF0000"/>
              </a:solidFill>
              <a:latin typeface="+mn-lt"/>
            </a:endParaRPr>
          </a:p>
          <a:p>
            <a:pPr marL="342900" indent="-342900">
              <a:lnSpc>
                <a:spcPct val="90000"/>
              </a:lnSpc>
              <a:spcBef>
                <a:spcPct val="20000"/>
              </a:spcBef>
              <a:buBlip>
                <a:blip r:embed="rId3"/>
              </a:buBlip>
              <a:defRPr/>
            </a:pPr>
            <a:r>
              <a:rPr lang="ro-RO" sz="2400" dirty="0" smtClean="0">
                <a:solidFill>
                  <a:srgbClr val="404040"/>
                </a:solidFill>
                <a:latin typeface="+mn-lt"/>
              </a:rPr>
              <a:t>China</a:t>
            </a:r>
          </a:p>
          <a:p>
            <a:pPr marL="342900" indent="-342900">
              <a:lnSpc>
                <a:spcPct val="90000"/>
              </a:lnSpc>
              <a:spcBef>
                <a:spcPct val="20000"/>
              </a:spcBef>
              <a:buBlip>
                <a:blip r:embed="rId3"/>
              </a:buBlip>
              <a:defRPr/>
            </a:pPr>
            <a:r>
              <a:rPr lang="ro-RO" sz="2400" dirty="0" smtClean="0">
                <a:solidFill>
                  <a:srgbClr val="404040"/>
                </a:solidFill>
                <a:latin typeface="+mn-lt"/>
              </a:rPr>
              <a:t>Taiwan</a:t>
            </a:r>
          </a:p>
          <a:p>
            <a:pPr marL="342900" indent="-342900">
              <a:lnSpc>
                <a:spcPct val="90000"/>
              </a:lnSpc>
              <a:spcBef>
                <a:spcPct val="20000"/>
              </a:spcBef>
              <a:buBlip>
                <a:blip r:embed="rId3"/>
              </a:buBlip>
              <a:defRPr/>
            </a:pPr>
            <a:r>
              <a:rPr lang="ro-RO" sz="2400" dirty="0" smtClean="0">
                <a:solidFill>
                  <a:srgbClr val="404040"/>
                </a:solidFill>
                <a:latin typeface="+mn-lt"/>
              </a:rPr>
              <a:t>Hong Kong</a:t>
            </a:r>
          </a:p>
          <a:p>
            <a:pPr marL="342900" indent="-342900">
              <a:lnSpc>
                <a:spcPct val="90000"/>
              </a:lnSpc>
              <a:spcBef>
                <a:spcPct val="20000"/>
              </a:spcBef>
              <a:buBlip>
                <a:blip r:embed="rId3"/>
              </a:buBlip>
              <a:defRPr/>
            </a:pPr>
            <a:r>
              <a:rPr lang="ro-RO" sz="2400" dirty="0" smtClean="0">
                <a:solidFill>
                  <a:srgbClr val="404040"/>
                </a:solidFill>
                <a:latin typeface="+mn-lt"/>
              </a:rPr>
              <a:t>Tailanda</a:t>
            </a:r>
          </a:p>
          <a:p>
            <a:pPr marL="342900" indent="-342900">
              <a:lnSpc>
                <a:spcPct val="90000"/>
              </a:lnSpc>
              <a:spcBef>
                <a:spcPct val="20000"/>
              </a:spcBef>
              <a:buBlip>
                <a:blip r:embed="rId3"/>
              </a:buBlip>
              <a:defRPr/>
            </a:pPr>
            <a:r>
              <a:rPr lang="ro-RO" sz="2400" dirty="0" smtClean="0">
                <a:solidFill>
                  <a:srgbClr val="404040"/>
                </a:solidFill>
                <a:latin typeface="+mn-lt"/>
              </a:rPr>
              <a:t>Rusia</a:t>
            </a:r>
          </a:p>
          <a:p>
            <a:pPr marL="342900" indent="-342900">
              <a:lnSpc>
                <a:spcPct val="90000"/>
              </a:lnSpc>
              <a:spcBef>
                <a:spcPct val="20000"/>
              </a:spcBef>
              <a:buBlip>
                <a:blip r:embed="rId3"/>
              </a:buBlip>
              <a:defRPr/>
            </a:pPr>
            <a:r>
              <a:rPr lang="ro-RO" sz="2400" dirty="0" smtClean="0">
                <a:solidFill>
                  <a:srgbClr val="404040"/>
                </a:solidFill>
                <a:latin typeface="+mn-lt"/>
              </a:rPr>
              <a:t>Singapore</a:t>
            </a:r>
          </a:p>
          <a:p>
            <a:pPr marL="342900" indent="-342900">
              <a:lnSpc>
                <a:spcPct val="90000"/>
              </a:lnSpc>
              <a:spcBef>
                <a:spcPct val="20000"/>
              </a:spcBef>
              <a:buBlip>
                <a:blip r:embed="rId3"/>
              </a:buBlip>
              <a:defRPr/>
            </a:pPr>
            <a:r>
              <a:rPr lang="ro-RO" sz="2400" dirty="0" smtClean="0">
                <a:solidFill>
                  <a:srgbClr val="404040"/>
                </a:solidFill>
                <a:latin typeface="+mn-lt"/>
              </a:rPr>
              <a:t>UAE</a:t>
            </a:r>
          </a:p>
          <a:p>
            <a:pPr marL="342900" indent="-342900">
              <a:lnSpc>
                <a:spcPct val="90000"/>
              </a:lnSpc>
              <a:spcBef>
                <a:spcPct val="20000"/>
              </a:spcBef>
              <a:buBlip>
                <a:blip r:embed="rId3"/>
              </a:buBlip>
              <a:defRPr/>
            </a:pPr>
            <a:r>
              <a:rPr lang="ro-RO" sz="2400" dirty="0" smtClean="0">
                <a:solidFill>
                  <a:srgbClr val="404040"/>
                </a:solidFill>
                <a:latin typeface="+mn-lt"/>
              </a:rPr>
              <a:t>Australia</a:t>
            </a:r>
          </a:p>
          <a:p>
            <a:pPr marL="342900" indent="-342900">
              <a:lnSpc>
                <a:spcPct val="90000"/>
              </a:lnSpc>
              <a:spcBef>
                <a:spcPct val="20000"/>
              </a:spcBef>
              <a:buBlip>
                <a:blip r:embed="rId3"/>
              </a:buBlip>
              <a:defRPr/>
            </a:pPr>
            <a:r>
              <a:rPr lang="ro-RO" sz="2400" dirty="0" smtClean="0">
                <a:solidFill>
                  <a:srgbClr val="404040"/>
                </a:solidFill>
                <a:latin typeface="+mn-lt"/>
              </a:rPr>
              <a:t>India</a:t>
            </a:r>
          </a:p>
          <a:p>
            <a:pPr>
              <a:lnSpc>
                <a:spcPct val="90000"/>
              </a:lnSpc>
              <a:spcBef>
                <a:spcPct val="20000"/>
              </a:spcBef>
              <a:defRPr/>
            </a:pPr>
            <a:endParaRPr lang="ro-RO" sz="2400" dirty="0" smtClean="0">
              <a:solidFill>
                <a:srgbClr val="404040"/>
              </a:solidFill>
              <a:latin typeface="+mn-lt"/>
            </a:endParaRPr>
          </a:p>
          <a:p>
            <a:pPr marL="342900" indent="-342900">
              <a:lnSpc>
                <a:spcPct val="90000"/>
              </a:lnSpc>
              <a:spcBef>
                <a:spcPct val="20000"/>
              </a:spcBef>
              <a:defRPr/>
            </a:pPr>
            <a:endParaRPr lang="ro-RO" sz="2400" b="1" kern="0" dirty="0" smtClean="0">
              <a:solidFill>
                <a:srgbClr val="000000"/>
              </a:solidFill>
              <a:latin typeface="Tahoma"/>
            </a:endParaRPr>
          </a:p>
          <a:p>
            <a:pPr marL="342900" indent="-342900">
              <a:lnSpc>
                <a:spcPct val="90000"/>
              </a:lnSpc>
              <a:spcBef>
                <a:spcPct val="20000"/>
              </a:spcBef>
              <a:defRPr/>
            </a:pPr>
            <a:endParaRPr lang="ro-RO" sz="2400" b="1" kern="0" dirty="0">
              <a:solidFill>
                <a:srgbClr val="000000"/>
              </a:solidFill>
              <a:latin typeface="Tahoma"/>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2122" y="4047332"/>
            <a:ext cx="5359880" cy="2810668"/>
          </a:xfrm>
          <a:prstGeom prst="rect">
            <a:avLst/>
          </a:prstGeom>
        </p:spPr>
      </p:pic>
      <p:sp>
        <p:nvSpPr>
          <p:cNvPr id="6" name="TextBox 5"/>
          <p:cNvSpPr txBox="1"/>
          <p:nvPr/>
        </p:nvSpPr>
        <p:spPr>
          <a:xfrm>
            <a:off x="7002453" y="4020705"/>
            <a:ext cx="1972733" cy="424732"/>
          </a:xfrm>
          <a:prstGeom prst="rect">
            <a:avLst/>
          </a:prstGeom>
          <a:noFill/>
        </p:spPr>
        <p:txBody>
          <a:bodyPr wrap="square" rtlCol="0">
            <a:spAutoFit/>
          </a:bodyPr>
          <a:lstStyle/>
          <a:p>
            <a:pPr marL="342900" indent="-342900">
              <a:lnSpc>
                <a:spcPct val="90000"/>
              </a:lnSpc>
              <a:spcBef>
                <a:spcPct val="20000"/>
              </a:spcBef>
              <a:buBlip>
                <a:blip r:embed="rId3"/>
              </a:buBlip>
              <a:defRPr/>
            </a:pPr>
            <a:r>
              <a:rPr lang="ro-RO" sz="2400" b="1" dirty="0">
                <a:solidFill>
                  <a:srgbClr val="404040"/>
                </a:solidFill>
                <a:latin typeface="+mn-lt"/>
              </a:rPr>
              <a:t>România?</a:t>
            </a:r>
          </a:p>
        </p:txBody>
      </p:sp>
    </p:spTree>
    <p:extLst>
      <p:ext uri="{BB962C8B-B14F-4D97-AF65-F5344CB8AC3E}">
        <p14:creationId xmlns:p14="http://schemas.microsoft.com/office/powerpoint/2010/main" val="347383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870">
                                          <p:stCondLst>
                                            <p:cond delay="0"/>
                                          </p:stCondLst>
                                        </p:cTn>
                                        <p:tgtEl>
                                          <p:spTgt spid="6"/>
                                        </p:tgtEl>
                                      </p:cBhvr>
                                    </p:animEffect>
                                    <p:anim calcmode="lin" valueType="num">
                                      <p:cBhvr>
                                        <p:cTn id="8" dur="273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6"/>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6"/>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6"/>
                                        </p:tgtEl>
                                        <p:attrNameLst>
                                          <p:attrName>ppt_y</p:attrName>
                                        </p:attrNameLst>
                                      </p:cBhvr>
                                      <p:tavLst>
                                        <p:tav tm="0" fmla="#ppt_y-sin(pi*$)/81">
                                          <p:val>
                                            <p:fltVal val="0"/>
                                          </p:val>
                                        </p:tav>
                                        <p:tav tm="100000">
                                          <p:val>
                                            <p:fltVal val="1"/>
                                          </p:val>
                                        </p:tav>
                                      </p:tavLst>
                                    </p:anim>
                                    <p:animScale>
                                      <p:cBhvr>
                                        <p:cTn id="13" dur="39">
                                          <p:stCondLst>
                                            <p:cond delay="975"/>
                                          </p:stCondLst>
                                        </p:cTn>
                                        <p:tgtEl>
                                          <p:spTgt spid="6"/>
                                        </p:tgtEl>
                                      </p:cBhvr>
                                      <p:to x="100000" y="60000"/>
                                    </p:animScale>
                                    <p:animScale>
                                      <p:cBhvr>
                                        <p:cTn id="14" dur="249" decel="50000">
                                          <p:stCondLst>
                                            <p:cond delay="1014"/>
                                          </p:stCondLst>
                                        </p:cTn>
                                        <p:tgtEl>
                                          <p:spTgt spid="6"/>
                                        </p:tgtEl>
                                      </p:cBhvr>
                                      <p:to x="100000" y="100000"/>
                                    </p:animScale>
                                    <p:animScale>
                                      <p:cBhvr>
                                        <p:cTn id="15" dur="39">
                                          <p:stCondLst>
                                            <p:cond delay="1968"/>
                                          </p:stCondLst>
                                        </p:cTn>
                                        <p:tgtEl>
                                          <p:spTgt spid="6"/>
                                        </p:tgtEl>
                                      </p:cBhvr>
                                      <p:to x="100000" y="80000"/>
                                    </p:animScale>
                                    <p:animScale>
                                      <p:cBhvr>
                                        <p:cTn id="16" dur="249" decel="50000">
                                          <p:stCondLst>
                                            <p:cond delay="2007"/>
                                          </p:stCondLst>
                                        </p:cTn>
                                        <p:tgtEl>
                                          <p:spTgt spid="6"/>
                                        </p:tgtEl>
                                      </p:cBhvr>
                                      <p:to x="100000" y="100000"/>
                                    </p:animScale>
                                    <p:animScale>
                                      <p:cBhvr>
                                        <p:cTn id="17" dur="39">
                                          <p:stCondLst>
                                            <p:cond delay="2463"/>
                                          </p:stCondLst>
                                        </p:cTn>
                                        <p:tgtEl>
                                          <p:spTgt spid="6"/>
                                        </p:tgtEl>
                                      </p:cBhvr>
                                      <p:to x="100000" y="90000"/>
                                    </p:animScale>
                                    <p:animScale>
                                      <p:cBhvr>
                                        <p:cTn id="18" dur="249" decel="50000">
                                          <p:stCondLst>
                                            <p:cond delay="2502"/>
                                          </p:stCondLst>
                                        </p:cTn>
                                        <p:tgtEl>
                                          <p:spTgt spid="6"/>
                                        </p:tgtEl>
                                      </p:cBhvr>
                                      <p:to x="100000" y="100000"/>
                                    </p:animScale>
                                    <p:animScale>
                                      <p:cBhvr>
                                        <p:cTn id="19" dur="39">
                                          <p:stCondLst>
                                            <p:cond delay="2712"/>
                                          </p:stCondLst>
                                        </p:cTn>
                                        <p:tgtEl>
                                          <p:spTgt spid="6"/>
                                        </p:tgtEl>
                                      </p:cBhvr>
                                      <p:to x="100000" y="95000"/>
                                    </p:animScale>
                                    <p:animScale>
                                      <p:cBhvr>
                                        <p:cTn id="20" dur="249" decel="50000">
                                          <p:stCondLst>
                                            <p:cond delay="2751"/>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noProof="0" dirty="0" smtClean="0"/>
              <a:t> </a:t>
            </a:r>
            <a:endParaRPr lang="ro-RO" noProof="0" dirty="0"/>
          </a:p>
        </p:txBody>
      </p:sp>
      <p:sp>
        <p:nvSpPr>
          <p:cNvPr id="3" name="Content Placeholder 2"/>
          <p:cNvSpPr>
            <a:spLocks noGrp="1"/>
          </p:cNvSpPr>
          <p:nvPr>
            <p:ph idx="1"/>
          </p:nvPr>
        </p:nvSpPr>
        <p:spPr>
          <a:xfrm>
            <a:off x="3816263" y="2299571"/>
            <a:ext cx="5498927" cy="1678488"/>
          </a:xfrm>
        </p:spPr>
        <p:txBody>
          <a:bodyPr/>
          <a:lstStyle/>
          <a:p>
            <a:pPr marL="0" indent="0" algn="ctr">
              <a:buNone/>
            </a:pPr>
            <a:r>
              <a:rPr lang="ro-RO" sz="3200" noProof="0" dirty="0">
                <a:solidFill>
                  <a:schemeClr val="tx1"/>
                </a:solidFill>
              </a:rPr>
              <a:t>Mai multe informații pe</a:t>
            </a:r>
          </a:p>
          <a:p>
            <a:pPr marL="0" indent="0" algn="ctr">
              <a:buNone/>
            </a:pPr>
            <a:r>
              <a:rPr lang="ro-RO" sz="4000" b="1" noProof="0" dirty="0">
                <a:solidFill>
                  <a:srgbClr val="FF0000"/>
                </a:solidFill>
              </a:rPr>
              <a:t>cobra</a:t>
            </a:r>
            <a:r>
              <a:rPr lang="ro-RO" sz="4000" b="1" noProof="0" dirty="0">
                <a:solidFill>
                  <a:schemeClr val="accent2"/>
                </a:solidFill>
              </a:rPr>
              <a:t>.ultrans.ro</a:t>
            </a:r>
          </a:p>
        </p:txBody>
      </p:sp>
      <p:sp>
        <p:nvSpPr>
          <p:cNvPr id="4" name="Slide Number Placeholder 3"/>
          <p:cNvSpPr>
            <a:spLocks noGrp="1"/>
          </p:cNvSpPr>
          <p:nvPr>
            <p:ph type="sldNum" sz="quarter" idx="12"/>
          </p:nvPr>
        </p:nvSpPr>
        <p:spPr/>
        <p:txBody>
          <a:bodyPr/>
          <a:lstStyle/>
          <a:p>
            <a:fld id="{4B7058F7-8547-4774-BA07-9BAF093FA1B1}" type="slidenum">
              <a:rPr lang="sv-SE" smtClean="0"/>
              <a:pPr/>
              <a:t>93</a:t>
            </a:fld>
            <a:endParaRPr lang="sv-SE"/>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4619" y="4101884"/>
            <a:ext cx="7924800" cy="2068058"/>
          </a:xfrm>
          <a:prstGeom prst="rect">
            <a:avLst/>
          </a:prstGeom>
        </p:spPr>
      </p:pic>
    </p:spTree>
    <p:extLst>
      <p:ext uri="{BB962C8B-B14F-4D97-AF65-F5344CB8AC3E}">
        <p14:creationId xmlns:p14="http://schemas.microsoft.com/office/powerpoint/2010/main" val="1803722349"/>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pp-slides coldcut systems">
  <a:themeElements>
    <a:clrScheme name="pp-slides coldcut system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slides coldcut system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slides coldcut system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slides coldcut system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slides coldcut system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slides coldcut system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slides coldcut system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slides coldcut system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slides coldcut system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slides coldcut system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slides coldcut system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slides coldcut system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slides coldcut system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p-slides coldcut system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0</TotalTime>
  <Words>4183</Words>
  <Application>Microsoft Office PowerPoint</Application>
  <PresentationFormat>Widescreen</PresentationFormat>
  <Paragraphs>655</Paragraphs>
  <Slides>93</Slides>
  <Notes>78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93</vt:i4>
      </vt:variant>
    </vt:vector>
  </HeadingPairs>
  <TitlesOfParts>
    <vt:vector size="101" baseType="lpstr">
      <vt:lpstr>ＭＳ Ｐゴシック</vt:lpstr>
      <vt:lpstr>Arial</vt:lpstr>
      <vt:lpstr>Calibri</vt:lpstr>
      <vt:lpstr>InfoDispSemibold-Roman</vt:lpstr>
      <vt:lpstr>InfoTextRegular-Roman</vt:lpstr>
      <vt:lpstr>Tahoma</vt:lpstr>
      <vt:lpstr>Wingdings</vt:lpstr>
      <vt:lpstr>pp-slides coldcut systems</vt:lpstr>
      <vt:lpstr>PowerPoint Presentation</vt:lpstr>
      <vt:lpstr>Factorii cheie pentru performanță</vt:lpstr>
      <vt:lpstr>O nouă metodă</vt:lpstr>
      <vt:lpstr>O nouă metodă</vt:lpstr>
      <vt:lpstr>Metoda Cobra</vt:lpstr>
      <vt:lpstr>Metoda Cobra</vt:lpstr>
      <vt:lpstr>Metoda Cobra</vt:lpstr>
      <vt:lpstr>Metoda Cobra</vt:lpstr>
      <vt:lpstr>Metoda Cobra</vt:lpstr>
      <vt:lpstr>Metoda Cobra</vt:lpstr>
      <vt:lpstr>Metoda Cobra</vt:lpstr>
      <vt:lpstr>Metoda Cobra</vt:lpstr>
      <vt:lpstr>Metoda tradițională</vt:lpstr>
      <vt:lpstr>Metoda tradițională</vt:lpstr>
      <vt:lpstr>Concept diferit</vt:lpstr>
      <vt:lpstr>Echipamente propuse</vt:lpstr>
      <vt:lpstr>Aplicarea metodei Cobra în tactica ofensivă</vt:lpstr>
      <vt:lpstr>Sistemul Cold Cut Cobra</vt:lpstr>
      <vt:lpstr>Detalii tehnice</vt:lpstr>
      <vt:lpstr>Perforare rapidă prin orice material</vt:lpstr>
      <vt:lpstr>Mod de funcționare</vt:lpstr>
      <vt:lpstr>Avantajele pulverizării apei</vt:lpstr>
      <vt:lpstr>Avantajele pulverizării apei</vt:lpstr>
      <vt:lpstr>Avantajele pulverizării apei</vt:lpstr>
      <vt:lpstr>Avantajele pulverizării apei</vt:lpstr>
      <vt:lpstr>Avantajele pulverizării apei</vt:lpstr>
      <vt:lpstr>Avantajele pulverizării apei</vt:lpstr>
      <vt:lpstr>Avantajele pulverizării apei</vt:lpstr>
      <vt:lpstr>Avantajele pulverizării apei</vt:lpstr>
      <vt:lpstr>Avantajele pulverizării apei</vt:lpstr>
      <vt:lpstr>Avantajele pulverizării apei</vt:lpstr>
      <vt:lpstr> Răcirea și stingerea din exterior</vt:lpstr>
      <vt:lpstr>Performanța sistemului Cobra</vt:lpstr>
      <vt:lpstr>Performanța sistemului Cobra</vt:lpstr>
      <vt:lpstr>Performanța sistemului Cobra</vt:lpstr>
      <vt:lpstr>Protejarea mediului</vt:lpstr>
      <vt:lpstr>Alte soluții utilizate în prezent</vt:lpstr>
      <vt:lpstr>Configurații disponibile</vt:lpstr>
      <vt:lpstr>Componentele principale</vt:lpstr>
      <vt:lpstr>Componentele principale</vt:lpstr>
      <vt:lpstr>Kit C360</vt:lpstr>
      <vt:lpstr>Kit C360 H</vt:lpstr>
      <vt:lpstr>Kit C360 HLS</vt:lpstr>
      <vt:lpstr>Unități cadru</vt:lpstr>
      <vt:lpstr>Sisteme navale</vt:lpstr>
      <vt:lpstr>Accesorii – Extensie Lance</vt:lpstr>
      <vt:lpstr>Accesorii – Cold Tap</vt:lpstr>
      <vt:lpstr>Accesorii – Cutting frame</vt:lpstr>
      <vt:lpstr>Accesorii – Pipe Cutter</vt:lpstr>
      <vt:lpstr>Sistemul Cold Cut MPN</vt:lpstr>
      <vt:lpstr>Aplicații MPN</vt:lpstr>
      <vt:lpstr>Detalii tehnice</vt:lpstr>
      <vt:lpstr>Model de pulverizare infinit variabil</vt:lpstr>
      <vt:lpstr>Adaptor spumă de medie înfoiere</vt:lpstr>
      <vt:lpstr>Camera cu termoviziune</vt:lpstr>
      <vt:lpstr>Cameră cu termoviziune ISG Infrasys X380</vt:lpstr>
      <vt:lpstr>Cameră cu termoviziune ISG Infrasys X380</vt:lpstr>
      <vt:lpstr>Cameră cu termoviziune ISG Infrasys X380</vt:lpstr>
      <vt:lpstr>Cameră cu termoviziune ISG Infrasys X380</vt:lpstr>
      <vt:lpstr>Cameră cu termoviziune ISG Infrasys X380</vt:lpstr>
      <vt:lpstr>Cameră cu termoviziune ISG Infrasys X380</vt:lpstr>
      <vt:lpstr>Cameră cu termoviziune ISG Infrasys X380</vt:lpstr>
      <vt:lpstr>Ventilare cu presiune pozitivă</vt:lpstr>
      <vt:lpstr>Ventilator PPV Leader MT 240</vt:lpstr>
      <vt:lpstr>Ventilare cu presiune pozitivă</vt:lpstr>
      <vt:lpstr>Ventilare cu presiune pozitivă</vt:lpstr>
      <vt:lpstr>Unelte profesionale NUPLA, fibră de sticlă</vt:lpstr>
      <vt:lpstr>Unelte profesionale NUPLA, fibră de sticlă</vt:lpstr>
      <vt:lpstr>Unelte profesionale NUPLA, fibră de sticlă</vt:lpstr>
      <vt:lpstr>Unelte profesionale NUPLA, fibră de sticlă</vt:lpstr>
      <vt:lpstr>Demonstrații în România</vt:lpstr>
      <vt:lpstr>Demonstrații în România</vt:lpstr>
      <vt:lpstr>Demonstrații în România</vt:lpstr>
      <vt:lpstr>Centrul de Pregătire al Pompierilor</vt:lpstr>
      <vt:lpstr>Centrul de Pregătire al Pompierilor</vt:lpstr>
      <vt:lpstr>Instruire pompieri ISU București - Ilfov</vt:lpstr>
      <vt:lpstr>Instruire pompieri ISU București - Ilfov</vt:lpstr>
      <vt:lpstr>Instruire pompieri ISU București - Ilfov</vt:lpstr>
      <vt:lpstr>Instruire pompieri ISU București - Ilfov</vt:lpstr>
      <vt:lpstr>Instruire pompieri ISU București - Ilfov</vt:lpstr>
      <vt:lpstr>Instruire pompieri ISU București - Ilfov</vt:lpstr>
      <vt:lpstr>Instruire pompieri ISU București - Ilfov</vt:lpstr>
      <vt:lpstr>Instruire pompieri ISU București - Ilfov</vt:lpstr>
      <vt:lpstr>Instruire pompieri ISU București - Ilfov</vt:lpstr>
      <vt:lpstr>Aplicații</vt:lpstr>
      <vt:lpstr>Aplicații</vt:lpstr>
      <vt:lpstr>Zone rurale și zone izolate</vt:lpstr>
      <vt:lpstr> Zone urbane</vt:lpstr>
      <vt:lpstr>Schimbările din societate afectează și viitorul luptei cu focul</vt:lpstr>
      <vt:lpstr>Mai mult decât un simplu echipament</vt:lpstr>
      <vt:lpstr>Clienți în peste 30 de țări</vt:lpstr>
      <vt:lpstr>Clienți în peste 30 de țări</vt:lpstr>
      <vt:lpstr> </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Cobra</dc:title>
  <dc:subject>Prezentare Cold Cut Cobra</dc:subject>
  <dc:creator/>
  <cp:lastModifiedBy/>
  <cp:revision>1</cp:revision>
  <dcterms:created xsi:type="dcterms:W3CDTF">2016-02-22T23:08:35Z</dcterms:created>
  <dcterms:modified xsi:type="dcterms:W3CDTF">2016-03-13T17:24:09Z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